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handoutMasterIdLst>
    <p:handoutMasterId r:id="rId14"/>
  </p:handoutMasterIdLst>
  <p:sldIdLst>
    <p:sldId id="258" r:id="rId2"/>
    <p:sldId id="278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79" r:id="rId12"/>
    <p:sldId id="289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C3705-7B0F-4596-AEA4-1D4E32867559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65963-57EF-4F48-AB6B-5DAF55D4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19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0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15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24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1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3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5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0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5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32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3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12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92696"/>
            <a:ext cx="6892280" cy="3384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Приоритетные </a:t>
            </a:r>
            <a:br>
              <a:rPr lang="ru-RU" dirty="0" smtClean="0"/>
            </a:br>
            <a:r>
              <a:rPr lang="ru-RU" dirty="0" smtClean="0"/>
              <a:t>направления деятельности АВВЭМ в 2015 году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fontScale="25000" lnSpcReduction="20000"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sz="7400" i="1" dirty="0" smtClean="0">
                <a:solidFill>
                  <a:schemeClr val="tx1"/>
                </a:solidFill>
              </a:rPr>
              <a:t>22 декабря 2014 года</a:t>
            </a:r>
          </a:p>
        </p:txBody>
      </p:sp>
    </p:spTree>
    <p:extLst>
      <p:ext uri="{BB962C8B-B14F-4D97-AF65-F5344CB8AC3E}">
        <p14:creationId xmlns:p14="http://schemas.microsoft.com/office/powerpoint/2010/main" val="38081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058150" cy="1858218"/>
          </a:xfrm>
        </p:spPr>
        <p:txBody>
          <a:bodyPr>
            <a:normAutofit/>
          </a:bodyPr>
          <a:lstStyle/>
          <a:p>
            <a:r>
              <a:rPr lang="ru-RU" sz="2700" b="1" dirty="0" smtClean="0"/>
              <a:t>Методическое </a:t>
            </a:r>
            <a:r>
              <a:rPr lang="ru-RU" sz="2700" b="1" dirty="0"/>
              <a:t>обеспечение </a:t>
            </a:r>
            <a:r>
              <a:rPr lang="ru-RU" sz="2700" b="1" dirty="0" smtClean="0"/>
              <a:t>ОП в </a:t>
            </a:r>
            <a:r>
              <a:rPr lang="ru-RU" sz="2700" b="1" dirty="0"/>
              <a:t>сфере экономики и </a:t>
            </a:r>
            <a:r>
              <a:rPr lang="ru-RU" sz="2700" b="1" dirty="0" smtClean="0"/>
              <a:t>менеджмента:  </a:t>
            </a:r>
            <a:br>
              <a:rPr lang="ru-RU" sz="2700" b="1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организация </a:t>
            </a:r>
            <a:r>
              <a:rPr lang="ru-RU" sz="2800" b="1" i="1" dirty="0">
                <a:solidFill>
                  <a:srgbClr val="FF0000"/>
                </a:solidFill>
              </a:rPr>
              <a:t>работы во взаимодействии с новой системой Учебно-методических объединений </a:t>
            </a:r>
            <a:endParaRPr lang="ru-RU" sz="27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874232" y="2374201"/>
            <a:ext cx="143921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МОН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58254" y="2751786"/>
            <a:ext cx="3182967" cy="1002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КООРДИНАЦИОННЫЙ СОВЕТ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252826"/>
            <a:ext cx="2288437" cy="12609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Координационный совет по общественным наукам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99169" y="4080154"/>
            <a:ext cx="1452093" cy="412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957562" y="4101619"/>
            <a:ext cx="1452093" cy="412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67093" y="4101619"/>
            <a:ext cx="1348257" cy="412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7003" y="5049244"/>
            <a:ext cx="1146873" cy="4464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УГС/Н 380000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71495" y="5051937"/>
            <a:ext cx="661652" cy="4464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018787" y="5043955"/>
            <a:ext cx="661652" cy="4464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25530" y="5051937"/>
            <a:ext cx="661652" cy="4464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88390" y="5051937"/>
            <a:ext cx="661652" cy="4464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06187" y="5043955"/>
            <a:ext cx="661652" cy="4464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342143" y="5051937"/>
            <a:ext cx="661652" cy="4464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995766" y="5043955"/>
            <a:ext cx="617938" cy="4464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99169" y="5738649"/>
            <a:ext cx="4840235" cy="438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УМО по отдельным УГС/Н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36239" y="4505801"/>
            <a:ext cx="4840235" cy="438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Координационные советы  по областям знаний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4306566" y="3772286"/>
            <a:ext cx="481121" cy="307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7" idx="3"/>
          </p:cNvCxnSpPr>
          <p:nvPr/>
        </p:nvCxnSpPr>
        <p:spPr>
          <a:xfrm flipH="1">
            <a:off x="2539957" y="3450896"/>
            <a:ext cx="2151866" cy="432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796070" y="3747752"/>
            <a:ext cx="1" cy="327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651411" y="3759421"/>
            <a:ext cx="1160783" cy="247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2837886" y="4534929"/>
            <a:ext cx="368301" cy="509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1398793" y="4534930"/>
            <a:ext cx="8280" cy="465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3417961" y="4534929"/>
            <a:ext cx="33695" cy="50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7302321" y="4507551"/>
            <a:ext cx="330827" cy="450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172755" y="4492279"/>
            <a:ext cx="207921" cy="465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313446" y="2608333"/>
            <a:ext cx="1344808" cy="5326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Скругленная прямоугольная выноска 50"/>
          <p:cNvSpPr/>
          <p:nvPr/>
        </p:nvSpPr>
        <p:spPr>
          <a:xfrm>
            <a:off x="1560764" y="5699525"/>
            <a:ext cx="1857197" cy="785307"/>
          </a:xfrm>
          <a:prstGeom prst="wedgeRoundRectCallout">
            <a:avLst>
              <a:gd name="adj1" fmla="val -25174"/>
              <a:gd name="adj2" fmla="val -13239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Сфера взаимодействия АВВЭМ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84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3. Развитие кадрового потенциала российских ОП в области экономики и менеджмента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Расширение программ повышения квалификации преподавателей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- Специализированные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профессиональные курсы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	ПК,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	- Общие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курсы ПК (лидерство, управление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	конфликтами, 	управление образованием/ 	обучением 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т.д.)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r>
              <a:rPr lang="ru-RU" dirty="0" smtClean="0"/>
              <a:t>Формирование профессионального стандарта преподавателя вуза в области экономики и менеджмента и сертификация </a:t>
            </a:r>
            <a:r>
              <a:rPr lang="ru-RU" dirty="0"/>
              <a:t>преподавателей </a:t>
            </a:r>
            <a:r>
              <a:rPr lang="ru-RU" dirty="0" smtClean="0"/>
              <a:t>этой сферы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013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57018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4. Формирование политики </a:t>
            </a:r>
            <a:r>
              <a:rPr lang="ru-RU" sz="2800" b="1" dirty="0"/>
              <a:t>по определению контрольных цифр приема (КЦП) на образовательные направления в сфере экономики и менеджмента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pPr lvl="0"/>
            <a:r>
              <a:rPr lang="ru-RU" dirty="0" smtClean="0"/>
              <a:t>Формирование </a:t>
            </a:r>
            <a:r>
              <a:rPr lang="ru-RU" dirty="0"/>
              <a:t>экспертно-аналитического инструментария для обоснования и прогнозирования потребности подготовки специалистов в этой </a:t>
            </a:r>
            <a:r>
              <a:rPr lang="ru-RU" dirty="0" smtClean="0"/>
              <a:t>сфере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Проведение экспертно-консультационных мероприятий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56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Приоритетные направления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85000" lnSpcReduction="20000"/>
          </a:bodyPr>
          <a:lstStyle/>
          <a:p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Развитие </a:t>
            </a:r>
            <a:r>
              <a:rPr lang="ru-RU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механизмов независимой оценки качества образовательных </a:t>
            </a:r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программ</a:t>
            </a:r>
          </a:p>
          <a:p>
            <a:pPr marL="0" indent="0">
              <a:buNone/>
            </a:pPr>
            <a:r>
              <a:rPr lang="ru-RU" sz="16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1.1. Проведение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мониторинга качества образовательных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программ 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в сфере экономики и менеджмента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1.2.Сертификация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различных элементов системы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независимой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оценки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качества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600" dirty="0">
              <a:solidFill>
                <a:srgbClr val="C00000"/>
              </a:solidFill>
            </a:endParaRPr>
          </a:p>
          <a:p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Улучшение </a:t>
            </a:r>
            <a:r>
              <a:rPr lang="ru-RU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качества образовательных программ в сфере экономики и </a:t>
            </a:r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менеджмента</a:t>
            </a:r>
          </a:p>
          <a:p>
            <a:endParaRPr lang="ru-RU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Развитие </a:t>
            </a:r>
            <a:r>
              <a:rPr lang="ru-RU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кадрового потенциала российских образовательных </a:t>
            </a:r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программ</a:t>
            </a:r>
          </a:p>
          <a:p>
            <a:endParaRPr lang="ru-RU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 Формирование </a:t>
            </a:r>
            <a:r>
              <a:rPr lang="ru-RU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политики по определению контрольных цифр приема</a:t>
            </a:r>
          </a:p>
        </p:txBody>
      </p:sp>
    </p:spTree>
    <p:extLst>
      <p:ext uri="{BB962C8B-B14F-4D97-AF65-F5344CB8AC3E}">
        <p14:creationId xmlns:p14="http://schemas.microsoft.com/office/powerpoint/2010/main" val="102677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47248" cy="158417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 Развитие </a:t>
            </a:r>
            <a:r>
              <a:rPr lang="ru-RU" sz="2400" b="1" dirty="0"/>
              <a:t>механизмов независимой оценки качества </a:t>
            </a:r>
            <a:r>
              <a:rPr lang="ru-RU" sz="2400" b="1" dirty="0" smtClean="0"/>
              <a:t>ОП: </a:t>
            </a:r>
            <a:br>
              <a:rPr lang="ru-RU" sz="2400" b="1" dirty="0" smtClean="0"/>
            </a:br>
            <a:r>
              <a:rPr lang="ru-RU" sz="2400" b="1" i="1" dirty="0">
                <a:solidFill>
                  <a:srgbClr val="FF0000"/>
                </a:solidFill>
              </a:rPr>
              <a:t>1.1. </a:t>
            </a:r>
            <a:r>
              <a:rPr lang="ru-RU" sz="2400" b="1" i="1" dirty="0" smtClean="0">
                <a:solidFill>
                  <a:srgbClr val="FF0000"/>
                </a:solidFill>
              </a:rPr>
              <a:t>проведение мониторинга качества ОП в сфере экономики и менеджмента 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проведение </a:t>
            </a:r>
            <a:r>
              <a:rPr lang="ru-RU" dirty="0"/>
              <a:t>оценки образовательных результатов студентов программ </a:t>
            </a:r>
            <a:r>
              <a:rPr lang="ru-RU" dirty="0" err="1" smtClean="0"/>
              <a:t>бакалавриата</a:t>
            </a:r>
            <a:r>
              <a:rPr lang="ru-RU" dirty="0" smtClean="0"/>
              <a:t>;  </a:t>
            </a:r>
          </a:p>
          <a:p>
            <a:r>
              <a:rPr lang="ru-RU" dirty="0" smtClean="0"/>
              <a:t>сотрудничество </a:t>
            </a:r>
            <a:r>
              <a:rPr lang="ru-RU" dirty="0"/>
              <a:t>в качестве </a:t>
            </a:r>
            <a:r>
              <a:rPr lang="ru-RU" dirty="0" smtClean="0"/>
              <a:t>институционального эксперта (экспертной организации) </a:t>
            </a:r>
            <a:r>
              <a:rPr lang="ru-RU" dirty="0"/>
              <a:t>с </a:t>
            </a:r>
            <a:r>
              <a:rPr lang="ru-RU" dirty="0" err="1" smtClean="0"/>
              <a:t>Рособрнадзором</a:t>
            </a:r>
            <a:r>
              <a:rPr lang="ru-RU" dirty="0" smtClean="0"/>
              <a:t> в рамках государственной аккредитации; </a:t>
            </a:r>
            <a:endParaRPr lang="ru-RU" dirty="0"/>
          </a:p>
          <a:p>
            <a:r>
              <a:rPr lang="ru-RU" dirty="0" smtClean="0"/>
              <a:t>Реализация пилотного проекта </a:t>
            </a:r>
            <a:r>
              <a:rPr lang="ru-RU" dirty="0" err="1" smtClean="0"/>
              <a:t>Росаккредагенства</a:t>
            </a:r>
            <a:r>
              <a:rPr lang="ru-RU" dirty="0" smtClean="0"/>
              <a:t> по апробации модели мониторинга качества образовательных программ по экономике и менеджменту.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46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135902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1.1. Проведение </a:t>
            </a:r>
            <a:r>
              <a:rPr lang="ru-RU" sz="2400" b="1" dirty="0"/>
              <a:t>мониторинга качества ОП в сфере экономики и менеджмента: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1" dirty="0" smtClean="0">
                <a:solidFill>
                  <a:srgbClr val="FF0000"/>
                </a:solidFill>
              </a:rPr>
              <a:t>оценка </a:t>
            </a:r>
            <a:r>
              <a:rPr lang="ru-RU" sz="2400" b="1" i="1" dirty="0">
                <a:solidFill>
                  <a:srgbClr val="FF0000"/>
                </a:solidFill>
              </a:rPr>
              <a:t>образовательных результатов студентов программ </a:t>
            </a:r>
            <a:r>
              <a:rPr lang="ru-RU" sz="2400" b="1" i="1" dirty="0" err="1">
                <a:solidFill>
                  <a:srgbClr val="FF0000"/>
                </a:solidFill>
              </a:rPr>
              <a:t>бакалавриата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486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Уже сделано в 2013-2014 годах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Разработана и одобрена концепция организации независимой оценки образовательных результатов студентов (Независимый бакалаврский экзамен) и ее основные принципы; определены ядерные для направлений «Экономика» и «Менеджмент» дисциплины</a:t>
            </a:r>
          </a:p>
          <a:p>
            <a:endParaRPr lang="ru-RU" dirty="0" smtClean="0"/>
          </a:p>
          <a:p>
            <a:r>
              <a:rPr lang="ru-RU" dirty="0" smtClean="0"/>
              <a:t>Достигнуты предварительные договоренности по использованию платформы и инструментов проекта «Федеральный интернет-экзамен для бакалавров» (ФИЭБ)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72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1.1. Проведение </a:t>
            </a:r>
            <a:r>
              <a:rPr lang="ru-RU" sz="2400" b="1" dirty="0"/>
              <a:t>мониторинга качества ОП в сфере экономики и менеджмента: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400" b="1" i="1" dirty="0">
                <a:solidFill>
                  <a:srgbClr val="FF0000"/>
                </a:solidFill>
              </a:rPr>
              <a:t>оценка образовательных результатов студентов программ </a:t>
            </a:r>
            <a:r>
              <a:rPr lang="ru-RU" sz="2400" b="1" i="1" dirty="0" err="1">
                <a:solidFill>
                  <a:srgbClr val="FF0000"/>
                </a:solidFill>
              </a:rPr>
              <a:t>бакалавриата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988840"/>
            <a:ext cx="7886700" cy="41881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Предстоит сделать в 2015 году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Разработка и экспертиза контрольно-измерительных материалов для интернет-экзамена (предметных и междисциплинарных, на проверку знаний и компетенций)</a:t>
            </a:r>
          </a:p>
          <a:p>
            <a:endParaRPr lang="ru-RU" dirty="0" smtClean="0"/>
          </a:p>
          <a:p>
            <a:r>
              <a:rPr lang="ru-RU" dirty="0" smtClean="0"/>
              <a:t>Формирование межвузовских рабочих экспертных групп под эту задачу</a:t>
            </a:r>
          </a:p>
          <a:p>
            <a:endParaRPr lang="ru-RU" dirty="0" smtClean="0"/>
          </a:p>
          <a:p>
            <a:r>
              <a:rPr lang="ru-RU" dirty="0" smtClean="0"/>
              <a:t>Пилотная апробация разработанных материалов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48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51216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1.1. Проведение </a:t>
            </a:r>
            <a:r>
              <a:rPr lang="ru-RU" sz="2400" b="1" dirty="0"/>
              <a:t>мониторинга качества ОП в сфере экономики и </a:t>
            </a:r>
            <a:r>
              <a:rPr lang="ru-RU" sz="2400" b="1" dirty="0" smtClean="0"/>
              <a:t>менеджмента:</a:t>
            </a:r>
            <a:br>
              <a:rPr lang="ru-RU" sz="2400" b="1" dirty="0" smtClean="0"/>
            </a:br>
            <a:r>
              <a:rPr lang="ru-RU" sz="2400" b="1" i="1" dirty="0">
                <a:solidFill>
                  <a:srgbClr val="FF0000"/>
                </a:solidFill>
              </a:rPr>
              <a:t>сотрудничество с </a:t>
            </a:r>
            <a:r>
              <a:rPr lang="ru-RU" sz="2400" b="1" i="1" dirty="0" err="1">
                <a:solidFill>
                  <a:srgbClr val="FF0000"/>
                </a:solidFill>
              </a:rPr>
              <a:t>Рособрнадзором</a:t>
            </a:r>
            <a:r>
              <a:rPr lang="ru-RU" sz="2400" b="1" i="1" dirty="0">
                <a:solidFill>
                  <a:srgbClr val="FF0000"/>
                </a:solidFill>
              </a:rPr>
              <a:t> в качестве институционального эксперта</a:t>
            </a:r>
            <a:br>
              <a:rPr lang="ru-RU" sz="2400" b="1" i="1" dirty="0">
                <a:solidFill>
                  <a:srgbClr val="FF0000"/>
                </a:solidFill>
              </a:rPr>
            </a:b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4761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Предстоит сделать в 2015 году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Включение АВВЭМ в реестр аккредитованных экспертных организаций в области государственной аккредитации образовательной деятельности по УГС/Н 38.00.00</a:t>
            </a:r>
          </a:p>
          <a:p>
            <a:endParaRPr lang="ru-RU" dirty="0" smtClean="0"/>
          </a:p>
          <a:p>
            <a:r>
              <a:rPr lang="ru-RU" dirty="0" smtClean="0"/>
              <a:t> Формирование представительского пула экспертов от вузов АВВЭМ</a:t>
            </a:r>
          </a:p>
          <a:p>
            <a:endParaRPr lang="ru-RU" dirty="0" smtClean="0"/>
          </a:p>
          <a:p>
            <a:r>
              <a:rPr lang="ru-RU" dirty="0" smtClean="0"/>
              <a:t>Участие в разработке методических документов и проведении </a:t>
            </a:r>
            <a:r>
              <a:rPr lang="ru-RU" dirty="0" err="1" smtClean="0"/>
              <a:t>аккредитационной</a:t>
            </a:r>
            <a:r>
              <a:rPr lang="ru-RU" dirty="0" smtClean="0"/>
              <a:t>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18116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1.1. Проведение </a:t>
            </a:r>
            <a:r>
              <a:rPr lang="ru-RU" sz="2400" b="1" dirty="0"/>
              <a:t>мониторинга качества ОП в сфере экономики и менеджмента: </a:t>
            </a:r>
            <a:br>
              <a:rPr lang="ru-RU" sz="2400" b="1" dirty="0"/>
            </a:br>
            <a:r>
              <a:rPr lang="ru-RU" sz="2400" b="1" i="1" dirty="0">
                <a:solidFill>
                  <a:srgbClr val="FF0000"/>
                </a:solidFill>
              </a:rPr>
              <a:t>реализация   проекта по апробации модели мониторинга качества </a:t>
            </a:r>
            <a:r>
              <a:rPr lang="ru-RU" sz="2400" b="1" i="1" dirty="0" smtClean="0">
                <a:solidFill>
                  <a:srgbClr val="FF0000"/>
                </a:solidFill>
              </a:rPr>
              <a:t>ОП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4862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Сделано в 2014 году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Адаптирована к потребностям УГС/Н  «Экономика и управление» предложенная </a:t>
            </a:r>
            <a:r>
              <a:rPr lang="ru-RU" dirty="0" err="1" smtClean="0"/>
              <a:t>Росаккредагентством</a:t>
            </a:r>
            <a:r>
              <a:rPr lang="ru-RU" dirty="0" smtClean="0"/>
              <a:t>  система показателей и критериев мониторинга</a:t>
            </a:r>
          </a:p>
          <a:p>
            <a:endParaRPr lang="ru-RU" dirty="0" smtClean="0"/>
          </a:p>
          <a:p>
            <a:r>
              <a:rPr lang="ru-RU" dirty="0" smtClean="0"/>
              <a:t> Собраны предложения вузов АВВЭМ по экспертному составу участников пилотного проекта и пилотным вузам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Предстоит в 2015 году: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Доработать систему показателей и модель мониторинга</a:t>
            </a:r>
          </a:p>
          <a:p>
            <a:pPr>
              <a:lnSpc>
                <a:spcPct val="100000"/>
              </a:lnSpc>
            </a:pPr>
            <a:endParaRPr lang="ru-RU" dirty="0" smtClean="0"/>
          </a:p>
          <a:p>
            <a:pPr>
              <a:lnSpc>
                <a:spcPct val="100000"/>
              </a:lnSpc>
            </a:pPr>
            <a:r>
              <a:rPr lang="ru-RU" dirty="0" smtClean="0"/>
              <a:t>Провести апробацию модели на 18 ОП из 6 пилотных вузов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29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03232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 Развитие </a:t>
            </a:r>
            <a:r>
              <a:rPr lang="ru-RU" sz="2400" b="1" dirty="0"/>
              <a:t>механизмов независимой оценки качества ОП: </a:t>
            </a:r>
            <a:br>
              <a:rPr lang="ru-RU" sz="2400" b="1" dirty="0"/>
            </a:br>
            <a:r>
              <a:rPr lang="ru-RU" sz="2400" b="1" dirty="0" smtClean="0">
                <a:solidFill>
                  <a:srgbClr val="FF0000"/>
                </a:solidFill>
              </a:rPr>
              <a:t>1.2.</a:t>
            </a:r>
            <a:r>
              <a:rPr lang="ru-RU" sz="2400" b="1" dirty="0" smtClean="0"/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сертификация </a:t>
            </a:r>
            <a:r>
              <a:rPr lang="ru-RU" sz="2400" b="1" i="1" dirty="0">
                <a:solidFill>
                  <a:srgbClr val="FF0000"/>
                </a:solidFill>
              </a:rPr>
              <a:t>различных элементов системы независимой оценки качества </a:t>
            </a:r>
            <a:r>
              <a:rPr lang="ru-RU" sz="2400" b="1" i="1" dirty="0" smtClean="0">
                <a:solidFill>
                  <a:srgbClr val="FF0000"/>
                </a:solidFill>
              </a:rPr>
              <a:t>ОП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44824"/>
            <a:ext cx="7931224" cy="46291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Сертификация качества он-</a:t>
            </a:r>
            <a:r>
              <a:rPr lang="ru-RU" dirty="0" err="1" smtClean="0"/>
              <a:t>лайн</a:t>
            </a:r>
            <a:r>
              <a:rPr lang="ru-RU" dirty="0" smtClean="0"/>
              <a:t> курсов (</a:t>
            </a:r>
            <a:r>
              <a:rPr lang="en-US" dirty="0" smtClean="0"/>
              <a:t>MOOCs</a:t>
            </a:r>
            <a:r>
              <a:rPr lang="ru-RU" dirty="0" smtClean="0"/>
              <a:t>) в сфере экономики и менеджмента (российских и зарубежных) для их использования в российских образовательных программах;  </a:t>
            </a:r>
          </a:p>
          <a:p>
            <a:endParaRPr lang="ru-RU" dirty="0"/>
          </a:p>
          <a:p>
            <a:r>
              <a:rPr lang="ru-RU" dirty="0" smtClean="0"/>
              <a:t> Сертификация оценочных и контрольно-измерительных материалов нового поколения для оценки знаний и профессиональных квалификаций выпускников ОП в области экономики и менеджмента;</a:t>
            </a:r>
          </a:p>
          <a:p>
            <a:endParaRPr lang="ru-RU" dirty="0" smtClean="0"/>
          </a:p>
          <a:p>
            <a:r>
              <a:rPr lang="ru-RU" dirty="0" smtClean="0"/>
              <a:t>Сертификация экспертов для проведения ПОА, ФИЭБ, участия в государственной аккредитации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24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700" b="1" dirty="0" smtClean="0"/>
              <a:t>2.</a:t>
            </a:r>
            <a:r>
              <a:rPr lang="ru-RU" dirty="0" smtClean="0"/>
              <a:t> </a:t>
            </a:r>
            <a:r>
              <a:rPr lang="ru-RU" sz="2700" b="1" dirty="0" smtClean="0"/>
              <a:t>Улучшение </a:t>
            </a:r>
            <a:r>
              <a:rPr lang="ru-RU" sz="2700" b="1" dirty="0"/>
              <a:t>качества образовательных программ в сфере экономики и </a:t>
            </a:r>
            <a:r>
              <a:rPr lang="ru-RU" sz="2700" b="1" dirty="0" smtClean="0"/>
              <a:t>менеджмента: </a:t>
            </a:r>
            <a:br>
              <a:rPr lang="ru-RU" sz="2700" b="1" dirty="0" smtClean="0"/>
            </a:br>
            <a:r>
              <a:rPr lang="ru-RU" sz="2800" b="1" i="1" dirty="0">
                <a:solidFill>
                  <a:srgbClr val="FF0000"/>
                </a:solidFill>
              </a:rPr>
              <a:t>м</a:t>
            </a:r>
            <a:r>
              <a:rPr lang="ru-RU" sz="2800" b="1" i="1" dirty="0" smtClean="0">
                <a:solidFill>
                  <a:srgbClr val="FF0000"/>
                </a:solidFill>
              </a:rPr>
              <a:t>етодическое </a:t>
            </a:r>
            <a:r>
              <a:rPr lang="ru-RU" sz="2800" b="1" i="1" dirty="0">
                <a:solidFill>
                  <a:srgbClr val="FF0000"/>
                </a:solidFill>
              </a:rPr>
              <a:t>обеспечение </a:t>
            </a:r>
            <a:r>
              <a:rPr lang="ru-RU" sz="2800" b="1" i="1" dirty="0" smtClean="0">
                <a:solidFill>
                  <a:srgbClr val="FF0000"/>
                </a:solidFill>
              </a:rPr>
              <a:t>ОП в </a:t>
            </a:r>
            <a:r>
              <a:rPr lang="ru-RU" sz="2800" b="1" i="1" dirty="0">
                <a:solidFill>
                  <a:srgbClr val="FF0000"/>
                </a:solidFill>
              </a:rPr>
              <a:t>сфере экономики и менеджмента</a:t>
            </a:r>
            <a:endParaRPr lang="ru-RU" sz="27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7467600" cy="4701136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Методическая поддержка актуальных трендов в развитии высшего образования (электронное и смешанное обучение, формирование прикладных компетенций и  </a:t>
            </a:r>
            <a:r>
              <a:rPr lang="en-US" sz="2600" dirty="0" smtClean="0"/>
              <a:t>soft skills</a:t>
            </a:r>
            <a:r>
              <a:rPr lang="ru-RU" sz="2600" dirty="0" smtClean="0"/>
              <a:t>, и т.п.)</a:t>
            </a:r>
          </a:p>
          <a:p>
            <a:endParaRPr lang="ru-RU" sz="2600" dirty="0" smtClean="0"/>
          </a:p>
          <a:p>
            <a:r>
              <a:rPr lang="ru-RU" sz="2600" dirty="0" smtClean="0"/>
              <a:t>Методическая поддержка и развитие образовательных стандартов  (ФГОС И ОС) по направлениям подготовки в области экономики и менеджмента, в том числе в русле приближения их требований к требованиям рынка труда</a:t>
            </a:r>
          </a:p>
          <a:p>
            <a:endParaRPr lang="ru-RU" sz="2600" dirty="0" smtClean="0"/>
          </a:p>
          <a:p>
            <a:r>
              <a:rPr lang="ru-RU" sz="2600" dirty="0" smtClean="0"/>
              <a:t>Организация работы во взаимодействии с новой системой Учебно-методических объединений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24118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533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Приоритетные  направления деятельности АВВЭМ в 2015 году  </vt:lpstr>
      <vt:lpstr>Приоритетные направления</vt:lpstr>
      <vt:lpstr>1. Развитие механизмов независимой оценки качества ОП:  1.1. проведение мониторинга качества ОП в сфере экономики и менеджмента </vt:lpstr>
      <vt:lpstr>1.1. Проведение мониторинга качества ОП в сфере экономики и менеджмента:  оценка образовательных результатов студентов программ бакалавриата </vt:lpstr>
      <vt:lpstr>1.1. Проведение мониторинга качества ОП в сфере экономики и менеджмента:  оценка образовательных результатов студентов программ бакалавриата </vt:lpstr>
      <vt:lpstr>1.1. Проведение мониторинга качества ОП в сфере экономики и менеджмента: сотрудничество с Рособрнадзором в качестве институционального эксперта </vt:lpstr>
      <vt:lpstr>1.1. Проведение мониторинга качества ОП в сфере экономики и менеджмента:  реализация   проекта по апробации модели мониторинга качества ОП</vt:lpstr>
      <vt:lpstr>1. Развитие механизмов независимой оценки качества ОП:  1.2. сертификация различных элементов системы независимой оценки качества ОП</vt:lpstr>
      <vt:lpstr> 2. Улучшение качества образовательных программ в сфере экономики и менеджмента:  методическое обеспечение ОП в сфере экономики и менеджмента</vt:lpstr>
      <vt:lpstr>Методическое обеспечение ОП в сфере экономики и менеджмента:   организация работы во взаимодействии с новой системой Учебно-методических объединений </vt:lpstr>
      <vt:lpstr>3. Развитие кадрового потенциала российских ОП в области экономики и менеджмента</vt:lpstr>
      <vt:lpstr>4. Формирование политики по определению контрольных цифр приема (КЦП) на образовательные направления в сфере экономики и менеджмента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принципах расчета  КЦП 2014 года по УГНС  «Экономика и управление»</dc:title>
  <dc:creator>Lezhnina</dc:creator>
  <cp:lastModifiedBy>Рощин Сергей Юрьевич</cp:lastModifiedBy>
  <cp:revision>31</cp:revision>
  <cp:lastPrinted>2014-12-20T09:33:51Z</cp:lastPrinted>
  <dcterms:created xsi:type="dcterms:W3CDTF">2013-09-22T08:20:22Z</dcterms:created>
  <dcterms:modified xsi:type="dcterms:W3CDTF">2014-12-22T06:13:05Z</dcterms:modified>
</cp:coreProperties>
</file>