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8" r:id="rId2"/>
    <p:sldId id="277" r:id="rId3"/>
    <p:sldId id="271" r:id="rId4"/>
    <p:sldId id="282" r:id="rId5"/>
    <p:sldId id="295" r:id="rId6"/>
    <p:sldId id="296" r:id="rId7"/>
    <p:sldId id="285" r:id="rId8"/>
    <p:sldId id="279" r:id="rId9"/>
    <p:sldId id="256" r:id="rId10"/>
    <p:sldId id="297" r:id="rId11"/>
    <p:sldId id="298" r:id="rId12"/>
    <p:sldId id="273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66B7B-A3A4-456F-9E15-53CF0598DF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D3FE88-975B-4799-9CBA-7F1FB753A260}">
      <dgm:prSet phldrT="[Текст]"/>
      <dgm:spPr/>
      <dgm:t>
        <a:bodyPr/>
        <a:lstStyle/>
        <a:p>
          <a:r>
            <a:rPr lang="ru-RU" dirty="0" smtClean="0"/>
            <a:t>Массовая подготовка специалистов</a:t>
          </a:r>
          <a:endParaRPr lang="ru-RU" dirty="0"/>
        </a:p>
      </dgm:t>
    </dgm:pt>
    <dgm:pt modelId="{83306957-D3D7-4698-8AF0-D286F1C6BA57}" type="parTrans" cxnId="{C0DE6D5D-B485-4F49-834D-3DA91CDB5FCF}">
      <dgm:prSet/>
      <dgm:spPr/>
      <dgm:t>
        <a:bodyPr/>
        <a:lstStyle/>
        <a:p>
          <a:endParaRPr lang="ru-RU"/>
        </a:p>
      </dgm:t>
    </dgm:pt>
    <dgm:pt modelId="{681F8A22-DFC2-4CC9-A08D-B9B410ECD0C4}" type="sibTrans" cxnId="{C0DE6D5D-B485-4F49-834D-3DA91CDB5FCF}">
      <dgm:prSet/>
      <dgm:spPr/>
      <dgm:t>
        <a:bodyPr/>
        <a:lstStyle/>
        <a:p>
          <a:endParaRPr lang="ru-RU"/>
        </a:p>
      </dgm:t>
    </dgm:pt>
    <dgm:pt modelId="{8B2332CD-DD72-45D2-8E5A-DAAC03CB867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Сохранение тренда на </a:t>
          </a:r>
          <a:r>
            <a:rPr lang="ru-RU" b="1" u="sng" dirty="0" smtClean="0">
              <a:solidFill>
                <a:schemeClr val="tx1"/>
              </a:solidFill>
            </a:rPr>
            <a:t>снижение</a:t>
          </a:r>
          <a:r>
            <a:rPr lang="ru-RU" b="1" dirty="0" smtClean="0">
              <a:solidFill>
                <a:schemeClr val="tx1"/>
              </a:solidFill>
            </a:rPr>
            <a:t> объема подготовки </a:t>
          </a:r>
          <a:r>
            <a:rPr lang="ru-RU" b="1" u="sng" dirty="0" smtClean="0">
              <a:solidFill>
                <a:schemeClr val="tx1"/>
              </a:solidFill>
            </a:rPr>
            <a:t>бакалавров</a:t>
          </a:r>
          <a:endParaRPr lang="ru-RU" b="1" u="sng" dirty="0">
            <a:solidFill>
              <a:schemeClr val="tx1"/>
            </a:solidFill>
          </a:endParaRPr>
        </a:p>
      </dgm:t>
    </dgm:pt>
    <dgm:pt modelId="{272D6A55-ACD7-45F0-934F-3CD03EE1EF0E}" type="sibTrans" cxnId="{9174A3DB-CD7D-466A-985B-D850B5BA6A23}">
      <dgm:prSet/>
      <dgm:spPr/>
      <dgm:t>
        <a:bodyPr/>
        <a:lstStyle/>
        <a:p>
          <a:endParaRPr lang="ru-RU"/>
        </a:p>
      </dgm:t>
    </dgm:pt>
    <dgm:pt modelId="{6B7F0F7B-D0C7-4F97-B190-81BE3B41D3A2}" type="parTrans" cxnId="{9174A3DB-CD7D-466A-985B-D850B5BA6A23}">
      <dgm:prSet/>
      <dgm:spPr/>
      <dgm:t>
        <a:bodyPr/>
        <a:lstStyle/>
        <a:p>
          <a:endParaRPr lang="ru-RU"/>
        </a:p>
      </dgm:t>
    </dgm:pt>
    <dgm:pt modelId="{0A7BC125-A678-4CD7-A39C-E695145ECB89}">
      <dgm:prSet phldrT="[Текст]"/>
      <dgm:spPr/>
      <dgm:t>
        <a:bodyPr/>
        <a:lstStyle/>
        <a:p>
          <a:r>
            <a:rPr lang="ru-RU" dirty="0" smtClean="0"/>
            <a:t>Низкое качество базовой подготовки</a:t>
          </a:r>
          <a:endParaRPr lang="ru-RU" dirty="0"/>
        </a:p>
      </dgm:t>
    </dgm:pt>
    <dgm:pt modelId="{06CFB882-876C-40CA-9487-A267BBF8307A}" type="sibTrans" cxnId="{FE0400F1-A80B-4E2C-B5DF-7EEA9ACA4FF2}">
      <dgm:prSet/>
      <dgm:spPr/>
      <dgm:t>
        <a:bodyPr/>
        <a:lstStyle/>
        <a:p>
          <a:endParaRPr lang="ru-RU"/>
        </a:p>
      </dgm:t>
    </dgm:pt>
    <dgm:pt modelId="{4A0D3348-FA4F-459D-8D0E-9F31877719A3}" type="parTrans" cxnId="{FE0400F1-A80B-4E2C-B5DF-7EEA9ACA4FF2}">
      <dgm:prSet/>
      <dgm:spPr/>
      <dgm:t>
        <a:bodyPr/>
        <a:lstStyle/>
        <a:p>
          <a:endParaRPr lang="ru-RU"/>
        </a:p>
      </dgm:t>
    </dgm:pt>
    <dgm:pt modelId="{131A1A3F-E896-49C3-B247-E0CE7E1BC4C2}" type="pres">
      <dgm:prSet presAssocID="{47D66B7B-A3A4-456F-9E15-53CF0598DFE7}" presName="CompostProcess" presStyleCnt="0">
        <dgm:presLayoutVars>
          <dgm:dir/>
          <dgm:resizeHandles val="exact"/>
        </dgm:presLayoutVars>
      </dgm:prSet>
      <dgm:spPr/>
    </dgm:pt>
    <dgm:pt modelId="{E3A93F04-BA65-41CE-8B8A-7B281D1FFAED}" type="pres">
      <dgm:prSet presAssocID="{47D66B7B-A3A4-456F-9E15-53CF0598DFE7}" presName="arrow" presStyleLbl="bgShp" presStyleIdx="0" presStyleCnt="1"/>
      <dgm:spPr/>
    </dgm:pt>
    <dgm:pt modelId="{683A1EB4-E9B4-434B-AFD7-9A95530C727B}" type="pres">
      <dgm:prSet presAssocID="{47D66B7B-A3A4-456F-9E15-53CF0598DFE7}" presName="linearProcess" presStyleCnt="0"/>
      <dgm:spPr/>
    </dgm:pt>
    <dgm:pt modelId="{5413F2C6-4EC9-4B10-AA62-82C6539DAB12}" type="pres">
      <dgm:prSet presAssocID="{FFD3FE88-975B-4799-9CBA-7F1FB753A26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29B0B-B9F9-4B86-881A-52B6F1416B21}" type="pres">
      <dgm:prSet presAssocID="{681F8A22-DFC2-4CC9-A08D-B9B410ECD0C4}" presName="sibTrans" presStyleCnt="0"/>
      <dgm:spPr/>
    </dgm:pt>
    <dgm:pt modelId="{1113B90C-D1BE-4DDC-B636-F63A716CE329}" type="pres">
      <dgm:prSet presAssocID="{0A7BC125-A678-4CD7-A39C-E695145ECB8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E0A73-085F-485C-BFFB-86CAE9023968}" type="pres">
      <dgm:prSet presAssocID="{06CFB882-876C-40CA-9487-A267BBF8307A}" presName="sibTrans" presStyleCnt="0"/>
      <dgm:spPr/>
    </dgm:pt>
    <dgm:pt modelId="{043FAFBC-154F-4111-A3B4-FB723631A683}" type="pres">
      <dgm:prSet presAssocID="{8B2332CD-DD72-45D2-8E5A-DAAC03CB867F}" presName="textNode" presStyleLbl="node1" presStyleIdx="2" presStyleCnt="3" custScaleY="163043" custLinFactX="25382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61B68-BB09-443C-AE97-D09A7B44E2DB}" type="presOf" srcId="{FFD3FE88-975B-4799-9CBA-7F1FB753A260}" destId="{5413F2C6-4EC9-4B10-AA62-82C6539DAB12}" srcOrd="0" destOrd="0" presId="urn:microsoft.com/office/officeart/2005/8/layout/hProcess9"/>
    <dgm:cxn modelId="{C0DE6D5D-B485-4F49-834D-3DA91CDB5FCF}" srcId="{47D66B7B-A3A4-456F-9E15-53CF0598DFE7}" destId="{FFD3FE88-975B-4799-9CBA-7F1FB753A260}" srcOrd="0" destOrd="0" parTransId="{83306957-D3D7-4698-8AF0-D286F1C6BA57}" sibTransId="{681F8A22-DFC2-4CC9-A08D-B9B410ECD0C4}"/>
    <dgm:cxn modelId="{C3C58849-D460-4EC0-900A-30BC16E3511A}" type="presOf" srcId="{8B2332CD-DD72-45D2-8E5A-DAAC03CB867F}" destId="{043FAFBC-154F-4111-A3B4-FB723631A683}" srcOrd="0" destOrd="0" presId="urn:microsoft.com/office/officeart/2005/8/layout/hProcess9"/>
    <dgm:cxn modelId="{9174A3DB-CD7D-466A-985B-D850B5BA6A23}" srcId="{47D66B7B-A3A4-456F-9E15-53CF0598DFE7}" destId="{8B2332CD-DD72-45D2-8E5A-DAAC03CB867F}" srcOrd="2" destOrd="0" parTransId="{6B7F0F7B-D0C7-4F97-B190-81BE3B41D3A2}" sibTransId="{272D6A55-ACD7-45F0-934F-3CD03EE1EF0E}"/>
    <dgm:cxn modelId="{49AA18AD-3E0E-4D80-86A9-371221743B10}" type="presOf" srcId="{0A7BC125-A678-4CD7-A39C-E695145ECB89}" destId="{1113B90C-D1BE-4DDC-B636-F63A716CE329}" srcOrd="0" destOrd="0" presId="urn:microsoft.com/office/officeart/2005/8/layout/hProcess9"/>
    <dgm:cxn modelId="{DA9F5988-AD10-4DE3-A07F-AB6AE731D645}" type="presOf" srcId="{47D66B7B-A3A4-456F-9E15-53CF0598DFE7}" destId="{131A1A3F-E896-49C3-B247-E0CE7E1BC4C2}" srcOrd="0" destOrd="0" presId="urn:microsoft.com/office/officeart/2005/8/layout/hProcess9"/>
    <dgm:cxn modelId="{FE0400F1-A80B-4E2C-B5DF-7EEA9ACA4FF2}" srcId="{47D66B7B-A3A4-456F-9E15-53CF0598DFE7}" destId="{0A7BC125-A678-4CD7-A39C-E695145ECB89}" srcOrd="1" destOrd="0" parTransId="{4A0D3348-FA4F-459D-8D0E-9F31877719A3}" sibTransId="{06CFB882-876C-40CA-9487-A267BBF8307A}"/>
    <dgm:cxn modelId="{251EFE41-8285-44FC-B008-F93E26F295A0}" type="presParOf" srcId="{131A1A3F-E896-49C3-B247-E0CE7E1BC4C2}" destId="{E3A93F04-BA65-41CE-8B8A-7B281D1FFAED}" srcOrd="0" destOrd="0" presId="urn:microsoft.com/office/officeart/2005/8/layout/hProcess9"/>
    <dgm:cxn modelId="{7AD2642D-6902-4AF7-8F11-80B31F518DA1}" type="presParOf" srcId="{131A1A3F-E896-49C3-B247-E0CE7E1BC4C2}" destId="{683A1EB4-E9B4-434B-AFD7-9A95530C727B}" srcOrd="1" destOrd="0" presId="urn:microsoft.com/office/officeart/2005/8/layout/hProcess9"/>
    <dgm:cxn modelId="{6A21641D-981D-40C1-BC0F-3AE2B60106EA}" type="presParOf" srcId="{683A1EB4-E9B4-434B-AFD7-9A95530C727B}" destId="{5413F2C6-4EC9-4B10-AA62-82C6539DAB12}" srcOrd="0" destOrd="0" presId="urn:microsoft.com/office/officeart/2005/8/layout/hProcess9"/>
    <dgm:cxn modelId="{046C7D81-67E8-45D0-B702-9200954F315F}" type="presParOf" srcId="{683A1EB4-E9B4-434B-AFD7-9A95530C727B}" destId="{F5229B0B-B9F9-4B86-881A-52B6F1416B21}" srcOrd="1" destOrd="0" presId="urn:microsoft.com/office/officeart/2005/8/layout/hProcess9"/>
    <dgm:cxn modelId="{9D3F9A4B-0F56-41CA-8392-85A387F29FD4}" type="presParOf" srcId="{683A1EB4-E9B4-434B-AFD7-9A95530C727B}" destId="{1113B90C-D1BE-4DDC-B636-F63A716CE329}" srcOrd="2" destOrd="0" presId="urn:microsoft.com/office/officeart/2005/8/layout/hProcess9"/>
    <dgm:cxn modelId="{806EBF1C-C5BD-4E7A-913D-21734CAB0F3E}" type="presParOf" srcId="{683A1EB4-E9B4-434B-AFD7-9A95530C727B}" destId="{0B7E0A73-085F-485C-BFFB-86CAE9023968}" srcOrd="3" destOrd="0" presId="urn:microsoft.com/office/officeart/2005/8/layout/hProcess9"/>
    <dgm:cxn modelId="{B239E9C8-AA89-492C-BE1F-176C043278A0}" type="presParOf" srcId="{683A1EB4-E9B4-434B-AFD7-9A95530C727B}" destId="{043FAFBC-154F-4111-A3B4-FB723631A68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D66B7B-A3A4-456F-9E15-53CF0598DF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FD3FE88-975B-4799-9CBA-7F1FB753A260}">
      <dgm:prSet phldrT="[Текст]"/>
      <dgm:spPr/>
      <dgm:t>
        <a:bodyPr/>
        <a:lstStyle/>
        <a:p>
          <a:r>
            <a:rPr lang="ru-RU" dirty="0" smtClean="0"/>
            <a:t>Необходимость повышения квалификации</a:t>
          </a:r>
          <a:endParaRPr lang="ru-RU" dirty="0"/>
        </a:p>
      </dgm:t>
    </dgm:pt>
    <dgm:pt modelId="{83306957-D3D7-4698-8AF0-D286F1C6BA57}" type="parTrans" cxnId="{C0DE6D5D-B485-4F49-834D-3DA91CDB5FCF}">
      <dgm:prSet/>
      <dgm:spPr/>
      <dgm:t>
        <a:bodyPr/>
        <a:lstStyle/>
        <a:p>
          <a:endParaRPr lang="ru-RU"/>
        </a:p>
      </dgm:t>
    </dgm:pt>
    <dgm:pt modelId="{681F8A22-DFC2-4CC9-A08D-B9B410ECD0C4}" type="sibTrans" cxnId="{C0DE6D5D-B485-4F49-834D-3DA91CDB5FCF}">
      <dgm:prSet/>
      <dgm:spPr/>
      <dgm:t>
        <a:bodyPr/>
        <a:lstStyle/>
        <a:p>
          <a:endParaRPr lang="ru-RU"/>
        </a:p>
      </dgm:t>
    </dgm:pt>
    <dgm:pt modelId="{8B2332CD-DD72-45D2-8E5A-DAAC03CB867F}">
      <dgm:prSet phldrT="[Текст]" custT="1"/>
      <dgm:spPr/>
      <dgm:t>
        <a:bodyPr/>
        <a:lstStyle/>
        <a:p>
          <a:r>
            <a:rPr lang="ru-RU" sz="1500" b="1" dirty="0" smtClean="0">
              <a:solidFill>
                <a:schemeClr val="tx1"/>
              </a:solidFill>
            </a:rPr>
            <a:t>Сохранение тренда на </a:t>
          </a:r>
          <a:r>
            <a:rPr lang="ru-RU" sz="1500" b="1" u="sng" dirty="0" smtClean="0">
              <a:solidFill>
                <a:schemeClr val="tx1"/>
              </a:solidFill>
            </a:rPr>
            <a:t>увеличение</a:t>
          </a:r>
          <a:r>
            <a:rPr lang="ru-RU" sz="1500" b="1" dirty="0" smtClean="0">
              <a:solidFill>
                <a:schemeClr val="tx1"/>
              </a:solidFill>
            </a:rPr>
            <a:t> объема подготовки </a:t>
          </a:r>
          <a:r>
            <a:rPr lang="ru-RU" sz="1500" b="1" u="sng" dirty="0" smtClean="0">
              <a:solidFill>
                <a:schemeClr val="tx1"/>
              </a:solidFill>
            </a:rPr>
            <a:t>магистров</a:t>
          </a:r>
          <a:endParaRPr lang="ru-RU" sz="1500" b="1" u="sng" dirty="0">
            <a:solidFill>
              <a:schemeClr val="tx1"/>
            </a:solidFill>
          </a:endParaRPr>
        </a:p>
      </dgm:t>
    </dgm:pt>
    <dgm:pt modelId="{272D6A55-ACD7-45F0-934F-3CD03EE1EF0E}" type="sibTrans" cxnId="{9174A3DB-CD7D-466A-985B-D850B5BA6A23}">
      <dgm:prSet/>
      <dgm:spPr/>
      <dgm:t>
        <a:bodyPr/>
        <a:lstStyle/>
        <a:p>
          <a:endParaRPr lang="ru-RU"/>
        </a:p>
      </dgm:t>
    </dgm:pt>
    <dgm:pt modelId="{6B7F0F7B-D0C7-4F97-B190-81BE3B41D3A2}" type="parTrans" cxnId="{9174A3DB-CD7D-466A-985B-D850B5BA6A23}">
      <dgm:prSet/>
      <dgm:spPr/>
      <dgm:t>
        <a:bodyPr/>
        <a:lstStyle/>
        <a:p>
          <a:endParaRPr lang="ru-RU"/>
        </a:p>
      </dgm:t>
    </dgm:pt>
    <dgm:pt modelId="{0A7BC125-A678-4CD7-A39C-E695145ECB89}">
      <dgm:prSet phldrT="[Текст]"/>
      <dgm:spPr/>
      <dgm:t>
        <a:bodyPr/>
        <a:lstStyle/>
        <a:p>
          <a:r>
            <a:rPr lang="ru-RU" dirty="0" smtClean="0"/>
            <a:t>Низкое качество базовой подготовки</a:t>
          </a:r>
          <a:endParaRPr lang="ru-RU" dirty="0"/>
        </a:p>
      </dgm:t>
    </dgm:pt>
    <dgm:pt modelId="{06CFB882-876C-40CA-9487-A267BBF8307A}" type="sibTrans" cxnId="{FE0400F1-A80B-4E2C-B5DF-7EEA9ACA4FF2}">
      <dgm:prSet/>
      <dgm:spPr/>
      <dgm:t>
        <a:bodyPr/>
        <a:lstStyle/>
        <a:p>
          <a:endParaRPr lang="ru-RU"/>
        </a:p>
      </dgm:t>
    </dgm:pt>
    <dgm:pt modelId="{4A0D3348-FA4F-459D-8D0E-9F31877719A3}" type="parTrans" cxnId="{FE0400F1-A80B-4E2C-B5DF-7EEA9ACA4FF2}">
      <dgm:prSet/>
      <dgm:spPr/>
      <dgm:t>
        <a:bodyPr/>
        <a:lstStyle/>
        <a:p>
          <a:endParaRPr lang="ru-RU"/>
        </a:p>
      </dgm:t>
    </dgm:pt>
    <dgm:pt modelId="{131A1A3F-E896-49C3-B247-E0CE7E1BC4C2}" type="pres">
      <dgm:prSet presAssocID="{47D66B7B-A3A4-456F-9E15-53CF0598DFE7}" presName="CompostProcess" presStyleCnt="0">
        <dgm:presLayoutVars>
          <dgm:dir/>
          <dgm:resizeHandles val="exact"/>
        </dgm:presLayoutVars>
      </dgm:prSet>
      <dgm:spPr/>
    </dgm:pt>
    <dgm:pt modelId="{E3A93F04-BA65-41CE-8B8A-7B281D1FFAED}" type="pres">
      <dgm:prSet presAssocID="{47D66B7B-A3A4-456F-9E15-53CF0598DFE7}" presName="arrow" presStyleLbl="bgShp" presStyleIdx="0" presStyleCnt="1"/>
      <dgm:spPr/>
    </dgm:pt>
    <dgm:pt modelId="{683A1EB4-E9B4-434B-AFD7-9A95530C727B}" type="pres">
      <dgm:prSet presAssocID="{47D66B7B-A3A4-456F-9E15-53CF0598DFE7}" presName="linearProcess" presStyleCnt="0"/>
      <dgm:spPr/>
    </dgm:pt>
    <dgm:pt modelId="{1113B90C-D1BE-4DDC-B636-F63A716CE329}" type="pres">
      <dgm:prSet presAssocID="{0A7BC125-A678-4CD7-A39C-E695145ECB8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E0A73-085F-485C-BFFB-86CAE9023968}" type="pres">
      <dgm:prSet presAssocID="{06CFB882-876C-40CA-9487-A267BBF8307A}" presName="sibTrans" presStyleCnt="0"/>
      <dgm:spPr/>
    </dgm:pt>
    <dgm:pt modelId="{5413F2C6-4EC9-4B10-AA62-82C6539DAB12}" type="pres">
      <dgm:prSet presAssocID="{FFD3FE88-975B-4799-9CBA-7F1FB753A26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29B0B-B9F9-4B86-881A-52B6F1416B21}" type="pres">
      <dgm:prSet presAssocID="{681F8A22-DFC2-4CC9-A08D-B9B410ECD0C4}" presName="sibTrans" presStyleCnt="0"/>
      <dgm:spPr/>
    </dgm:pt>
    <dgm:pt modelId="{043FAFBC-154F-4111-A3B4-FB723631A683}" type="pres">
      <dgm:prSet presAssocID="{8B2332CD-DD72-45D2-8E5A-DAAC03CB867F}" presName="textNode" presStyleLbl="node1" presStyleIdx="2" presStyleCnt="3" custScaleY="163043" custLinFactX="25382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28F331-F890-4735-9697-A0C6F9227EE5}" type="presOf" srcId="{47D66B7B-A3A4-456F-9E15-53CF0598DFE7}" destId="{131A1A3F-E896-49C3-B247-E0CE7E1BC4C2}" srcOrd="0" destOrd="0" presId="urn:microsoft.com/office/officeart/2005/8/layout/hProcess9"/>
    <dgm:cxn modelId="{E6A0CC14-424B-4D9A-B90A-C8C7670ADDE3}" type="presOf" srcId="{0A7BC125-A678-4CD7-A39C-E695145ECB89}" destId="{1113B90C-D1BE-4DDC-B636-F63A716CE329}" srcOrd="0" destOrd="0" presId="urn:microsoft.com/office/officeart/2005/8/layout/hProcess9"/>
    <dgm:cxn modelId="{C0DE6D5D-B485-4F49-834D-3DA91CDB5FCF}" srcId="{47D66B7B-A3A4-456F-9E15-53CF0598DFE7}" destId="{FFD3FE88-975B-4799-9CBA-7F1FB753A260}" srcOrd="1" destOrd="0" parTransId="{83306957-D3D7-4698-8AF0-D286F1C6BA57}" sibTransId="{681F8A22-DFC2-4CC9-A08D-B9B410ECD0C4}"/>
    <dgm:cxn modelId="{9174A3DB-CD7D-466A-985B-D850B5BA6A23}" srcId="{47D66B7B-A3A4-456F-9E15-53CF0598DFE7}" destId="{8B2332CD-DD72-45D2-8E5A-DAAC03CB867F}" srcOrd="2" destOrd="0" parTransId="{6B7F0F7B-D0C7-4F97-B190-81BE3B41D3A2}" sibTransId="{272D6A55-ACD7-45F0-934F-3CD03EE1EF0E}"/>
    <dgm:cxn modelId="{33E9F779-9FD3-4849-ACE0-9065ABBF5C89}" type="presOf" srcId="{FFD3FE88-975B-4799-9CBA-7F1FB753A260}" destId="{5413F2C6-4EC9-4B10-AA62-82C6539DAB12}" srcOrd="0" destOrd="0" presId="urn:microsoft.com/office/officeart/2005/8/layout/hProcess9"/>
    <dgm:cxn modelId="{A5581382-3F41-4307-AD1D-1CDF21010522}" type="presOf" srcId="{8B2332CD-DD72-45D2-8E5A-DAAC03CB867F}" destId="{043FAFBC-154F-4111-A3B4-FB723631A683}" srcOrd="0" destOrd="0" presId="urn:microsoft.com/office/officeart/2005/8/layout/hProcess9"/>
    <dgm:cxn modelId="{FE0400F1-A80B-4E2C-B5DF-7EEA9ACA4FF2}" srcId="{47D66B7B-A3A4-456F-9E15-53CF0598DFE7}" destId="{0A7BC125-A678-4CD7-A39C-E695145ECB89}" srcOrd="0" destOrd="0" parTransId="{4A0D3348-FA4F-459D-8D0E-9F31877719A3}" sibTransId="{06CFB882-876C-40CA-9487-A267BBF8307A}"/>
    <dgm:cxn modelId="{C06A9786-70A1-4549-BB10-32D218DC5EE9}" type="presParOf" srcId="{131A1A3F-E896-49C3-B247-E0CE7E1BC4C2}" destId="{E3A93F04-BA65-41CE-8B8A-7B281D1FFAED}" srcOrd="0" destOrd="0" presId="urn:microsoft.com/office/officeart/2005/8/layout/hProcess9"/>
    <dgm:cxn modelId="{8FB6B51B-66AE-4FEA-AA27-277564D34EF1}" type="presParOf" srcId="{131A1A3F-E896-49C3-B247-E0CE7E1BC4C2}" destId="{683A1EB4-E9B4-434B-AFD7-9A95530C727B}" srcOrd="1" destOrd="0" presId="urn:microsoft.com/office/officeart/2005/8/layout/hProcess9"/>
    <dgm:cxn modelId="{4BB00194-8F5E-4790-A432-FE294D7CDE9D}" type="presParOf" srcId="{683A1EB4-E9B4-434B-AFD7-9A95530C727B}" destId="{1113B90C-D1BE-4DDC-B636-F63A716CE329}" srcOrd="0" destOrd="0" presId="urn:microsoft.com/office/officeart/2005/8/layout/hProcess9"/>
    <dgm:cxn modelId="{2F03735B-06B7-4B1E-8EC5-502F97621C92}" type="presParOf" srcId="{683A1EB4-E9B4-434B-AFD7-9A95530C727B}" destId="{0B7E0A73-085F-485C-BFFB-86CAE9023968}" srcOrd="1" destOrd="0" presId="urn:microsoft.com/office/officeart/2005/8/layout/hProcess9"/>
    <dgm:cxn modelId="{3ED7817A-CACA-4278-97BE-1466BF418DDA}" type="presParOf" srcId="{683A1EB4-E9B4-434B-AFD7-9A95530C727B}" destId="{5413F2C6-4EC9-4B10-AA62-82C6539DAB12}" srcOrd="2" destOrd="0" presId="urn:microsoft.com/office/officeart/2005/8/layout/hProcess9"/>
    <dgm:cxn modelId="{20DBF6C6-4B0F-469F-8D37-37548F07712A}" type="presParOf" srcId="{683A1EB4-E9B4-434B-AFD7-9A95530C727B}" destId="{F5229B0B-B9F9-4B86-881A-52B6F1416B21}" srcOrd="3" destOrd="0" presId="urn:microsoft.com/office/officeart/2005/8/layout/hProcess9"/>
    <dgm:cxn modelId="{062848E3-B030-4D4E-B3C0-AA38B90D2FCD}" type="presParOf" srcId="{683A1EB4-E9B4-434B-AFD7-9A95530C727B}" destId="{043FAFBC-154F-4111-A3B4-FB723631A68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93F04-BA65-41CE-8B8A-7B281D1FFAED}">
      <dsp:nvSpPr>
        <dsp:cNvPr id="0" name=""/>
        <dsp:cNvSpPr/>
      </dsp:nvSpPr>
      <dsp:spPr>
        <a:xfrm>
          <a:off x="572463" y="0"/>
          <a:ext cx="6487920" cy="21602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3F2C6-4EC9-4B10-AA62-82C6539DAB12}">
      <dsp:nvSpPr>
        <dsp:cNvPr id="0" name=""/>
        <dsp:cNvSpPr/>
      </dsp:nvSpPr>
      <dsp:spPr>
        <a:xfrm>
          <a:off x="3726" y="648072"/>
          <a:ext cx="2459804" cy="864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Массовая подготовка специалистов</a:t>
          </a:r>
          <a:endParaRPr lang="ru-RU" sz="1800" kern="1200" dirty="0"/>
        </a:p>
      </dsp:txBody>
      <dsp:txXfrm>
        <a:off x="45908" y="690254"/>
        <a:ext cx="2375440" cy="779732"/>
      </dsp:txXfrm>
    </dsp:sp>
    <dsp:sp modelId="{1113B90C-D1BE-4DDC-B636-F63A716CE329}">
      <dsp:nvSpPr>
        <dsp:cNvPr id="0" name=""/>
        <dsp:cNvSpPr/>
      </dsp:nvSpPr>
      <dsp:spPr>
        <a:xfrm>
          <a:off x="2586521" y="648072"/>
          <a:ext cx="2459804" cy="864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Низкое качество базовой подготовки</a:t>
          </a:r>
          <a:endParaRPr lang="ru-RU" sz="1800" kern="1200" dirty="0"/>
        </a:p>
      </dsp:txBody>
      <dsp:txXfrm>
        <a:off x="2628703" y="690254"/>
        <a:ext cx="2375440" cy="779732"/>
      </dsp:txXfrm>
    </dsp:sp>
    <dsp:sp modelId="{043FAFBC-154F-4111-A3B4-FB723631A683}">
      <dsp:nvSpPr>
        <dsp:cNvPr id="0" name=""/>
        <dsp:cNvSpPr/>
      </dsp:nvSpPr>
      <dsp:spPr>
        <a:xfrm>
          <a:off x="5173043" y="375695"/>
          <a:ext cx="2459804" cy="1408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Сохранение тренда на </a:t>
          </a:r>
          <a:r>
            <a:rPr lang="ru-RU" sz="1800" b="1" u="sng" kern="1200" dirty="0" smtClean="0">
              <a:solidFill>
                <a:schemeClr val="tx1"/>
              </a:solidFill>
            </a:rPr>
            <a:t>снижение</a:t>
          </a:r>
          <a:r>
            <a:rPr lang="ru-RU" sz="1800" b="1" kern="1200" dirty="0" smtClean="0">
              <a:solidFill>
                <a:schemeClr val="tx1"/>
              </a:solidFill>
            </a:rPr>
            <a:t> объема подготовки </a:t>
          </a:r>
          <a:r>
            <a:rPr lang="ru-RU" sz="1800" b="1" u="sng" kern="1200" dirty="0" smtClean="0">
              <a:solidFill>
                <a:schemeClr val="tx1"/>
              </a:solidFill>
            </a:rPr>
            <a:t>бакалавров</a:t>
          </a:r>
          <a:endParaRPr lang="ru-RU" sz="1800" b="1" u="sng" kern="1200" dirty="0">
            <a:solidFill>
              <a:schemeClr val="tx1"/>
            </a:solidFill>
          </a:endParaRPr>
        </a:p>
      </dsp:txBody>
      <dsp:txXfrm>
        <a:off x="5241817" y="444469"/>
        <a:ext cx="2322256" cy="1271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93F04-BA65-41CE-8B8A-7B281D1FFAED}">
      <dsp:nvSpPr>
        <dsp:cNvPr id="0" name=""/>
        <dsp:cNvSpPr/>
      </dsp:nvSpPr>
      <dsp:spPr>
        <a:xfrm>
          <a:off x="572851" y="0"/>
          <a:ext cx="6492317" cy="23042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3B90C-D1BE-4DDC-B636-F63A716CE329}">
      <dsp:nvSpPr>
        <dsp:cNvPr id="0" name=""/>
        <dsp:cNvSpPr/>
      </dsp:nvSpPr>
      <dsp:spPr>
        <a:xfrm>
          <a:off x="258827" y="691276"/>
          <a:ext cx="2291406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Низкое качество базовой подготовки</a:t>
          </a:r>
          <a:endParaRPr lang="ru-RU" sz="1600" kern="1200" dirty="0"/>
        </a:p>
      </dsp:txBody>
      <dsp:txXfrm>
        <a:off x="303821" y="736270"/>
        <a:ext cx="2201418" cy="831714"/>
      </dsp:txXfrm>
    </dsp:sp>
    <dsp:sp modelId="{5413F2C6-4EC9-4B10-AA62-82C6539DAB12}">
      <dsp:nvSpPr>
        <dsp:cNvPr id="0" name=""/>
        <dsp:cNvSpPr/>
      </dsp:nvSpPr>
      <dsp:spPr>
        <a:xfrm>
          <a:off x="2673307" y="691276"/>
          <a:ext cx="2291406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Необходимость повышения квалификации</a:t>
          </a:r>
          <a:endParaRPr lang="ru-RU" sz="1600" kern="1200" dirty="0"/>
        </a:p>
      </dsp:txBody>
      <dsp:txXfrm>
        <a:off x="2718301" y="736270"/>
        <a:ext cx="2201418" cy="831714"/>
      </dsp:txXfrm>
    </dsp:sp>
    <dsp:sp modelId="{043FAFBC-154F-4111-A3B4-FB723631A683}">
      <dsp:nvSpPr>
        <dsp:cNvPr id="0" name=""/>
        <dsp:cNvSpPr/>
      </dsp:nvSpPr>
      <dsp:spPr>
        <a:xfrm>
          <a:off x="5346613" y="400742"/>
          <a:ext cx="2291406" cy="1502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Сохранение тренда на </a:t>
          </a:r>
          <a:r>
            <a:rPr lang="ru-RU" sz="1500" b="1" u="sng" kern="1200" dirty="0" smtClean="0">
              <a:solidFill>
                <a:schemeClr val="tx1"/>
              </a:solidFill>
            </a:rPr>
            <a:t>увеличение</a:t>
          </a:r>
          <a:r>
            <a:rPr lang="ru-RU" sz="1500" b="1" kern="1200" dirty="0" smtClean="0">
              <a:solidFill>
                <a:schemeClr val="tx1"/>
              </a:solidFill>
            </a:rPr>
            <a:t> объема подготовки </a:t>
          </a:r>
          <a:r>
            <a:rPr lang="ru-RU" sz="1500" b="1" u="sng" kern="1200" dirty="0" smtClean="0">
              <a:solidFill>
                <a:schemeClr val="tx1"/>
              </a:solidFill>
            </a:rPr>
            <a:t>магистров</a:t>
          </a:r>
          <a:endParaRPr lang="ru-RU" sz="1500" b="1" u="sng" kern="1200" dirty="0">
            <a:solidFill>
              <a:schemeClr val="tx1"/>
            </a:solidFill>
          </a:endParaRPr>
        </a:p>
      </dsp:txBody>
      <dsp:txXfrm>
        <a:off x="5419972" y="474101"/>
        <a:ext cx="2144688" cy="1356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7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77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2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1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9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1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9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6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8549-BD69-406D-838C-7A816316BFAD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4415-E38F-4BB0-A2EB-25FED4B9B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6892280" cy="2880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деятельности </a:t>
            </a:r>
            <a:br>
              <a:rPr lang="ru-RU" dirty="0" smtClean="0"/>
            </a:br>
            <a:r>
              <a:rPr lang="ru-RU" dirty="0" smtClean="0"/>
              <a:t>Ассоциации </a:t>
            </a:r>
            <a:r>
              <a:rPr lang="ru-RU" dirty="0"/>
              <a:t>ведущих вузов  в области экономики и </a:t>
            </a:r>
            <a:r>
              <a:rPr lang="ru-RU" dirty="0" smtClean="0"/>
              <a:t>менеджмента в 2014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b="1" i="1" dirty="0" smtClean="0">
                <a:solidFill>
                  <a:schemeClr val="tx1"/>
                </a:solidFill>
              </a:rPr>
              <a:t>22 декабря 2014 года</a:t>
            </a:r>
          </a:p>
        </p:txBody>
      </p:sp>
    </p:spTree>
    <p:extLst>
      <p:ext uri="{BB962C8B-B14F-4D97-AF65-F5344CB8AC3E}">
        <p14:creationId xmlns:p14="http://schemas.microsoft.com/office/powerpoint/2010/main" val="38081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тренды в подготовке по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УГН «Экономика и управление»</a:t>
            </a:r>
            <a:br>
              <a:rPr lang="ru-RU" dirty="0" smtClean="0"/>
            </a:br>
            <a:r>
              <a:rPr lang="ru-RU" sz="2200" dirty="0" smtClean="0"/>
              <a:t>(очная форма обучения)</a:t>
            </a:r>
            <a:endParaRPr lang="ru-RU" sz="2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0775236"/>
              </p:ext>
            </p:extLst>
          </p:nvPr>
        </p:nvGraphicFramePr>
        <p:xfrm>
          <a:off x="755576" y="1412776"/>
          <a:ext cx="763284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289410"/>
              </p:ext>
            </p:extLst>
          </p:nvPr>
        </p:nvGraphicFramePr>
        <p:xfrm>
          <a:off x="755576" y="3789040"/>
          <a:ext cx="763802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323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 КЦП по </a:t>
            </a:r>
            <a:br>
              <a:rPr lang="ru-RU" dirty="0" smtClean="0"/>
            </a:br>
            <a:r>
              <a:rPr lang="ru-RU" dirty="0" smtClean="0"/>
              <a:t>УГН «Экономика и управление»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883622"/>
              </p:ext>
            </p:extLst>
          </p:nvPr>
        </p:nvGraphicFramePr>
        <p:xfrm>
          <a:off x="179512" y="1239770"/>
          <a:ext cx="8640960" cy="5551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4531"/>
                <a:gridCol w="2407878"/>
                <a:gridCol w="1008112"/>
                <a:gridCol w="1008112"/>
                <a:gridCol w="1152128"/>
                <a:gridCol w="936104"/>
                <a:gridCol w="864095"/>
              </a:tblGrid>
              <a:tr h="459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Уровень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подготовки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 направления подготовки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2012-2013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2013-2014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2014-2015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2015-2016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2012-2016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Бакалавр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-28,9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-20,9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-10,7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-52,1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52" marR="3452" marT="3452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Менеджмент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-20,6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-16,2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-36,1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7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Управление персоналом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Бизнес-информатика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9,4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32,1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5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Государственное и муниципальное управление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Торговое дело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16,6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Товароведение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14,5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Специалист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Таможенное дело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52" marR="3452" marT="3452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Экономическая безопасность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186,5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30,2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928,1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ru-RU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Специалитет</a:t>
                      </a:r>
                      <a:endParaRPr lang="ru-RU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-21,0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-4,9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-1,3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-24,5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Магистр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-23,2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12,4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52" marR="3452" marT="3452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Менеджмент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-25,4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8,0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Финансы и кредит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52,1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7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Управление персоналом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44,2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36,2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151,1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Бизнес-информатика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4,1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76,6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5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Государственное и муниципальное управление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-16,4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13,9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55,8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Государственный аудит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66,7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29,3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7,2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Торговое дело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-0,3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-1,4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Товароведение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-15,6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5,3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342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  <a:endParaRPr lang="ru-RU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52" marR="3452" marT="345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-18,9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38,6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38,2</a:t>
                      </a:r>
                    </a:p>
                  </a:txBody>
                  <a:tcPr marL="3452" marR="3452" marT="34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03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Мониторинг студенческих характеристик и траекторий в вузах АВВЭМ</a:t>
            </a:r>
          </a:p>
        </p:txBody>
      </p:sp>
    </p:spTree>
    <p:extLst>
      <p:ext uri="{BB962C8B-B14F-4D97-AF65-F5344CB8AC3E}">
        <p14:creationId xmlns:p14="http://schemas.microsoft.com/office/powerpoint/2010/main" val="11212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«Мониторинг студенческих характеристик и траекторий» </a:t>
            </a:r>
            <a:r>
              <a:rPr lang="ru-RU" sz="2400" dirty="0" smtClean="0"/>
              <a:t>- исследование, нацеленное на получение сопоставительных данных для совершенствование образовательных программ в области экономики и менеджмента.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Объект исследования:</a:t>
            </a:r>
            <a:r>
              <a:rPr lang="ru-RU" sz="2400" dirty="0" smtClean="0"/>
              <a:t> студенты экономических и </a:t>
            </a:r>
            <a:r>
              <a:rPr lang="ru-RU" sz="2400" dirty="0" err="1" smtClean="0"/>
              <a:t>менеджериальных</a:t>
            </a:r>
            <a:r>
              <a:rPr lang="ru-RU" sz="2400" dirty="0" smtClean="0"/>
              <a:t> направлений подготовки, обучающиеся в </a:t>
            </a:r>
            <a:r>
              <a:rPr lang="ru-RU" sz="2400" dirty="0" err="1" smtClean="0"/>
              <a:t>бакалавриате</a:t>
            </a:r>
            <a:r>
              <a:rPr lang="ru-RU" sz="2400" dirty="0" smtClean="0"/>
              <a:t>/</a:t>
            </a:r>
            <a:r>
              <a:rPr lang="ru-RU" sz="2400" dirty="0" err="1" smtClean="0"/>
              <a:t>специалитете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В деятельности рабочей группы по организации мониторинга приняли участие представители 16 вузов.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Сбор данных проводился в 11 вузах.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983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 Базовый блок:</a:t>
            </a:r>
          </a:p>
          <a:p>
            <a:pPr marL="898525" indent="-361950"/>
            <a:r>
              <a:rPr lang="ru-RU" sz="2400" i="1" dirty="0" smtClean="0"/>
              <a:t>Учебная активность</a:t>
            </a:r>
          </a:p>
          <a:p>
            <a:pPr marL="898525" indent="-361950"/>
            <a:r>
              <a:rPr lang="ru-RU" sz="2400" i="1" dirty="0" smtClean="0"/>
              <a:t>Научно-исследовательская деятельность</a:t>
            </a:r>
          </a:p>
          <a:p>
            <a:pPr marL="898525" indent="-361950"/>
            <a:r>
              <a:rPr lang="ru-RU" sz="2400" i="1" dirty="0" smtClean="0"/>
              <a:t>Нечестное поведение (практики плагиата и списывания в студенческой среде)</a:t>
            </a:r>
          </a:p>
          <a:p>
            <a:pPr marL="898525" indent="-361950"/>
            <a:r>
              <a:rPr lang="ru-RU" sz="2400" i="1" dirty="0" smtClean="0"/>
              <a:t>Образовательные и карьерные планы</a:t>
            </a:r>
          </a:p>
          <a:p>
            <a:pPr marL="898525" indent="-361950"/>
            <a:r>
              <a:rPr lang="ru-RU" sz="2400" i="1" dirty="0" smtClean="0"/>
              <a:t>Удовлетворенность обучением</a:t>
            </a:r>
          </a:p>
          <a:p>
            <a:pPr marL="514350" indent="-514350">
              <a:buNone/>
            </a:pPr>
            <a:r>
              <a:rPr lang="ru-RU" dirty="0" smtClean="0"/>
              <a:t>2. Блок по выбору:</a:t>
            </a:r>
          </a:p>
          <a:p>
            <a:pPr marL="898525" indent="-361950"/>
            <a:r>
              <a:rPr lang="ru-RU" sz="2400" i="1" dirty="0" smtClean="0"/>
              <a:t>Международная и </a:t>
            </a:r>
            <a:r>
              <a:rPr lang="ru-RU" sz="2400" i="1" dirty="0" err="1" smtClean="0"/>
              <a:t>внутрироссийская</a:t>
            </a:r>
            <a:r>
              <a:rPr lang="ru-RU" sz="2400" i="1" dirty="0" smtClean="0"/>
              <a:t> образовательная мобильность</a:t>
            </a:r>
          </a:p>
          <a:p>
            <a:pPr marL="898525" indent="-361950"/>
            <a:r>
              <a:rPr lang="ru-RU" sz="2400" i="1" dirty="0" smtClean="0"/>
              <a:t>Оплачиваемая работа студент</a:t>
            </a:r>
          </a:p>
          <a:p>
            <a:pPr marL="898525" indent="-361950"/>
            <a:r>
              <a:rPr lang="ru-RU" sz="2400" i="1" dirty="0" smtClean="0"/>
              <a:t>Использование компьютерных и интернет технологий</a:t>
            </a:r>
          </a:p>
          <a:p>
            <a:pPr marL="0" indent="0">
              <a:buNone/>
            </a:pPr>
            <a:r>
              <a:rPr lang="ru-RU" dirty="0"/>
              <a:t>3. Индивидуальные вопросы вузов-участников</a:t>
            </a:r>
          </a:p>
          <a:p>
            <a:pPr marL="514350" indent="-51435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564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075240" cy="5400600"/>
          </a:xfrm>
        </p:spPr>
        <p:txBody>
          <a:bodyPr>
            <a:normAutofit lnSpcReduction="10000"/>
          </a:bodyPr>
          <a:lstStyle/>
          <a:p>
            <a:r>
              <a:rPr lang="ru-RU" sz="2300" dirty="0" smtClean="0"/>
              <a:t>Полевой этап исследования проходил с ноября 2013 г. по февраль 2014 г.</a:t>
            </a:r>
          </a:p>
          <a:p>
            <a:endParaRPr lang="ru-RU" sz="2300" dirty="0" smtClean="0"/>
          </a:p>
          <a:p>
            <a:r>
              <a:rPr lang="ru-RU" sz="2300" dirty="0" smtClean="0"/>
              <a:t>Опрос проходил в </a:t>
            </a:r>
            <a:r>
              <a:rPr lang="ru-RU" sz="2300" b="1" i="1" dirty="0" err="1" smtClean="0"/>
              <a:t>онлайн</a:t>
            </a:r>
            <a:r>
              <a:rPr lang="ru-RU" sz="2300" b="1" i="1" dirty="0" smtClean="0"/>
              <a:t> формате </a:t>
            </a:r>
            <a:r>
              <a:rPr lang="ru-RU" sz="2300" dirty="0" smtClean="0"/>
              <a:t>и осуществлялся двумя способами: </a:t>
            </a:r>
          </a:p>
          <a:p>
            <a:pPr indent="19050">
              <a:buAutoNum type="arabicParenR"/>
            </a:pPr>
            <a:r>
              <a:rPr lang="ru-RU" sz="2300" dirty="0" smtClean="0"/>
              <a:t> через рассылку ссылки на анкету на электронные адреса студентов вуза </a:t>
            </a:r>
          </a:p>
          <a:p>
            <a:pPr indent="19050">
              <a:buAutoNum type="arabicParenR"/>
            </a:pPr>
            <a:r>
              <a:rPr lang="ru-RU" sz="2300" dirty="0" smtClean="0"/>
              <a:t> через заполнение </a:t>
            </a:r>
            <a:r>
              <a:rPr lang="ru-RU" sz="2300" dirty="0" err="1" smtClean="0"/>
              <a:t>онлайн-анкеты</a:t>
            </a:r>
            <a:r>
              <a:rPr lang="ru-RU" sz="2300" dirty="0" smtClean="0"/>
              <a:t> в компьютерном классе. </a:t>
            </a:r>
          </a:p>
          <a:p>
            <a:pPr indent="19050">
              <a:buNone/>
            </a:pPr>
            <a:endParaRPr lang="ru-RU" sz="2300" dirty="0" smtClean="0"/>
          </a:p>
          <a:p>
            <a:r>
              <a:rPr lang="ru-RU" sz="2300" dirty="0" smtClean="0"/>
              <a:t>Всего в исследовании приняло участие </a:t>
            </a:r>
            <a:r>
              <a:rPr lang="ru-RU" sz="2300" b="1" i="1" dirty="0" smtClean="0"/>
              <a:t>4 376 студентов</a:t>
            </a:r>
            <a:r>
              <a:rPr lang="ru-RU" sz="2300" dirty="0" smtClean="0"/>
              <a:t>. </a:t>
            </a:r>
          </a:p>
          <a:p>
            <a:pPr>
              <a:buNone/>
            </a:pPr>
            <a:endParaRPr lang="ru-RU" sz="2300" dirty="0" smtClean="0"/>
          </a:p>
          <a:p>
            <a:r>
              <a:rPr lang="ru-RU" sz="2300" dirty="0" smtClean="0"/>
              <a:t>В среднем по вузам </a:t>
            </a:r>
            <a:r>
              <a:rPr lang="ru-RU" sz="2300" b="1" i="1" dirty="0" smtClean="0"/>
              <a:t>отклик студентов на опрос составил 20%. </a:t>
            </a:r>
            <a:endParaRPr lang="ru-RU" sz="2300" b="1" i="1" dirty="0"/>
          </a:p>
        </p:txBody>
      </p:sp>
    </p:spTree>
    <p:extLst>
      <p:ext uri="{BB962C8B-B14F-4D97-AF65-F5344CB8AC3E}">
        <p14:creationId xmlns:p14="http://schemas.microsoft.com/office/powerpoint/2010/main" val="3229005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Основные выводы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ru-RU" sz="2400" dirty="0"/>
              <a:t>В образовательном процессе </a:t>
            </a:r>
            <a:r>
              <a:rPr lang="ru-RU" sz="2400" i="1" dirty="0"/>
              <a:t>доминируют пассивные формы учебной деятельности </a:t>
            </a:r>
            <a:r>
              <a:rPr lang="ru-RU" sz="2400" dirty="0"/>
              <a:t>– переписывание материала с доски или слайдов, записывание учебного материала под диктовку, заучивание конспектов лекций и методичек по курсу. Активные формы (критический анализ идей, решение кейсов и т.п.) хотя и распространены, но встречаются значительно реже, особенно в сравнении с американскими вузами, на данный момент лидирующими в профильных рейтингах по экономике и менеджменту. </a:t>
            </a:r>
          </a:p>
        </p:txBody>
      </p:sp>
    </p:spTree>
    <p:extLst>
      <p:ext uri="{BB962C8B-B14F-4D97-AF65-F5344CB8AC3E}">
        <p14:creationId xmlns:p14="http://schemas.microsoft.com/office/powerpoint/2010/main" val="52985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О</a:t>
            </a:r>
            <a:r>
              <a:rPr lang="ru-RU" dirty="0" smtClean="0"/>
              <a:t>сновные выводы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r>
              <a:rPr lang="ru-RU" sz="2000" dirty="0"/>
              <a:t>Студенты относительно </a:t>
            </a:r>
            <a:r>
              <a:rPr lang="ru-RU" sz="2000" i="1" dirty="0"/>
              <a:t>редко общаются с преподавателями</a:t>
            </a:r>
            <a:r>
              <a:rPr lang="ru-RU" sz="2000" dirty="0"/>
              <a:t> как на учебные темы, так и по </a:t>
            </a:r>
            <a:r>
              <a:rPr lang="ru-RU" sz="2000" dirty="0" err="1"/>
              <a:t>внеучебным</a:t>
            </a:r>
            <a:r>
              <a:rPr lang="ru-RU" sz="2000" dirty="0"/>
              <a:t> вопросам. Основное взаимодействие реализуется в формате лекций и семинаров, которые не всегда позволяют получить своевременную и развернутую обратную связь о работе студента. По показателям частоты внеаудиторного взаимодействия студентов и преподавателей российские университеты также существенно отстают от американских вузов.</a:t>
            </a:r>
          </a:p>
          <a:p>
            <a:endParaRPr lang="ru-RU" sz="2000" dirty="0"/>
          </a:p>
          <a:p>
            <a:r>
              <a:rPr lang="ru-RU" sz="2000" dirty="0"/>
              <a:t>В большинстве вузов достаточно широко </a:t>
            </a:r>
            <a:r>
              <a:rPr lang="ru-RU" sz="2000" i="1" dirty="0"/>
              <a:t>распространены практики нечестного поведения </a:t>
            </a:r>
            <a:r>
              <a:rPr lang="ru-RU" sz="2000" dirty="0"/>
              <a:t>в процессе обучения, самыми распространенными из которых являются скачивание рефератов и эссе из Интернета и покупка работ по курсу на заказ.</a:t>
            </a:r>
          </a:p>
        </p:txBody>
      </p:sp>
    </p:spTree>
    <p:extLst>
      <p:ext uri="{BB962C8B-B14F-4D97-AF65-F5344CB8AC3E}">
        <p14:creationId xmlns:p14="http://schemas.microsoft.com/office/powerpoint/2010/main" val="2220301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выводы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ru-RU" sz="2000" dirty="0"/>
              <a:t>Вузы АВВЭМ используют разные подходы к вовлечению студентов в научную деятельность. В одних вузах это массовая деятельность, в которой участвует большое количество студентов, в других – участвуют лишь единицы. Вместе с тем, </a:t>
            </a:r>
            <a:r>
              <a:rPr lang="ru-RU" sz="2000" i="1" dirty="0"/>
              <a:t>общая заинтересованность студентов экономистов и менеджеров в академической карьере остается крайне низкой</a:t>
            </a:r>
            <a:r>
              <a:rPr lang="ru-RU" sz="2000" dirty="0"/>
              <a:t> и не выдерживает конкуренции со стороны других сфер.</a:t>
            </a:r>
          </a:p>
          <a:p>
            <a:endParaRPr lang="ru-RU" sz="2000" dirty="0"/>
          </a:p>
          <a:p>
            <a:r>
              <a:rPr lang="ru-RU" sz="2000" dirty="0"/>
              <a:t>Будущие экономисты и менеджеры </a:t>
            </a:r>
            <a:r>
              <a:rPr lang="ru-RU" sz="2000" i="1" dirty="0"/>
              <a:t>демонстрируют высокий уровень удовлетворенности </a:t>
            </a:r>
            <a:r>
              <a:rPr lang="ru-RU" sz="2000" dirty="0"/>
              <a:t>как собственным образовательным опытом, так и работой преподавателей. У них отсутствует артикулированный запрос на изменения в образовательном процессе, что не позволяет рассматривать их в качестве активных субъектов трансформации </a:t>
            </a:r>
            <a:r>
              <a:rPr lang="ru-RU" sz="2000" dirty="0" err="1"/>
              <a:t>экономико-менеджериального</a:t>
            </a:r>
            <a:r>
              <a:rPr lang="ru-RU" sz="2000" dirty="0"/>
              <a:t>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76108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направления деятельности в 2014 году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Формирование профессиональных стандартов в области экономики и менеджмента,</a:t>
            </a:r>
          </a:p>
          <a:p>
            <a:pPr algn="just"/>
            <a:r>
              <a:rPr lang="ru-RU" dirty="0" smtClean="0"/>
              <a:t>Разработка подходов к оценке качества образовательных программ,</a:t>
            </a:r>
            <a:endParaRPr lang="ru-RU" dirty="0"/>
          </a:p>
          <a:p>
            <a:pPr algn="just"/>
            <a:r>
              <a:rPr lang="ru-RU" dirty="0" smtClean="0"/>
              <a:t>Развитие методического обеспечения образовательных программ,</a:t>
            </a:r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межвузовской системы повышения квалификации и кадрового развития,</a:t>
            </a:r>
          </a:p>
          <a:p>
            <a:pPr algn="just"/>
            <a:r>
              <a:rPr lang="ru-RU" dirty="0"/>
              <a:t>Определение структуры и объемов контрольных цифр приема по УГН «Экономика и управление»,</a:t>
            </a:r>
          </a:p>
          <a:p>
            <a:pPr marL="445770" lvl="1" indent="-457200" algn="just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3200" dirty="0"/>
              <a:t>Проведение </a:t>
            </a:r>
            <a:r>
              <a:rPr lang="ru-RU" sz="3200" dirty="0" err="1"/>
              <a:t>межинституциональных</a:t>
            </a:r>
            <a:r>
              <a:rPr lang="ru-RU" sz="3200" dirty="0"/>
              <a:t> исследований вузов – членов АВВЭМ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41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Мероприятия АВВЭМ в 2014 году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 smtClean="0"/>
              <a:t>Заседание Ревизионной комиссии АВВЭМ, 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10 заседаний 9 комиссий и </a:t>
            </a:r>
            <a:r>
              <a:rPr lang="ru-RU" dirty="0"/>
              <a:t>рабочих </a:t>
            </a:r>
            <a:r>
              <a:rPr lang="ru-RU" dirty="0" smtClean="0"/>
              <a:t>групп,</a:t>
            </a:r>
          </a:p>
          <a:p>
            <a:endParaRPr lang="ru-RU" dirty="0"/>
          </a:p>
          <a:p>
            <a:r>
              <a:rPr lang="ru-RU" dirty="0" smtClean="0"/>
              <a:t>9 мероприятий повышения квалификации, </a:t>
            </a:r>
            <a:r>
              <a:rPr lang="ru-RU" dirty="0"/>
              <a:t>207 </a:t>
            </a:r>
            <a:r>
              <a:rPr lang="ru-RU" dirty="0" smtClean="0"/>
              <a:t>человек прошли обучение</a:t>
            </a:r>
          </a:p>
          <a:p>
            <a:endParaRPr lang="ru-RU" dirty="0"/>
          </a:p>
          <a:p>
            <a:r>
              <a:rPr lang="ru-RU" dirty="0" smtClean="0"/>
              <a:t>оценка потенциала 2 вузов-претендентов на членство в АВВЭМ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28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 качества образовательных программ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7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b="1" dirty="0"/>
              <a:t>Работа комиссии по оценке качества образовательных программ и участия в аудите и аккредитации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Участие АВВЭМ как соисполнителя  в проекте </a:t>
            </a:r>
            <a:r>
              <a:rPr lang="ru-RU" dirty="0" err="1" smtClean="0"/>
              <a:t>Росаккредагентства</a:t>
            </a:r>
            <a:r>
              <a:rPr lang="ru-RU" dirty="0" smtClean="0"/>
              <a:t> по апробации </a:t>
            </a:r>
            <a:r>
              <a:rPr lang="ru-RU" dirty="0"/>
              <a:t>мониторинга качества образовательных программ по УГС/Н «Экономика и управление», «Образование и педагогика» и по направлению подготовки «Юриспруденция»</a:t>
            </a:r>
            <a:endParaRPr lang="ru-RU" dirty="0" smtClean="0"/>
          </a:p>
          <a:p>
            <a:r>
              <a:rPr lang="ru-RU" b="1" dirty="0" smtClean="0"/>
              <a:t>Сфера ответственности</a:t>
            </a:r>
            <a:r>
              <a:rPr lang="ru-RU" dirty="0" smtClean="0"/>
              <a:t>: УГС/Н 380000</a:t>
            </a:r>
          </a:p>
          <a:p>
            <a:r>
              <a:rPr lang="ru-RU" b="1" dirty="0" smtClean="0"/>
              <a:t>Кратко о проекте</a:t>
            </a:r>
            <a:r>
              <a:rPr lang="ru-RU" dirty="0" smtClean="0"/>
              <a:t>: модель </a:t>
            </a:r>
            <a:r>
              <a:rPr lang="ru-RU" dirty="0"/>
              <a:t>представляет собой систему показателей, отражающих качество реализации образовательных программ, формируемых на основе информации, предоставляемой вузами, и рассчитываемых с учетом различных весовых коэффициентов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33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261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Работа комиссии по </a:t>
            </a:r>
            <a:r>
              <a:rPr lang="ru-RU" sz="3200" b="1" dirty="0"/>
              <a:t>оценке качества образовательных программ и участия в аудите и аккредитации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Рабочая группа комиссии </a:t>
            </a:r>
            <a:r>
              <a:rPr lang="ru-RU" b="1" dirty="0" smtClean="0"/>
              <a:t>обсудила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адаптированную к задачам УГС/Н 380000 модель и систему показателей для мониторинга качества реализации образовательных программ;</a:t>
            </a:r>
          </a:p>
          <a:p>
            <a:r>
              <a:rPr lang="ru-RU" dirty="0" smtClean="0"/>
              <a:t>Перечень экспертов для потенциального участия в апробации;</a:t>
            </a:r>
          </a:p>
          <a:p>
            <a:r>
              <a:rPr lang="ru-RU" dirty="0" smtClean="0"/>
              <a:t>Предложенные принципы отбора и примерный перечень пилотных вузов для апробации, -</a:t>
            </a:r>
          </a:p>
          <a:p>
            <a:pPr marL="0" indent="0">
              <a:buNone/>
            </a:pPr>
            <a:r>
              <a:rPr lang="ru-RU" b="1" dirty="0" smtClean="0"/>
              <a:t>внесла предложения </a:t>
            </a:r>
          </a:p>
          <a:p>
            <a:r>
              <a:rPr lang="ru-RU" dirty="0" smtClean="0"/>
              <a:t>по доработке системы показателей, списку экспертов и вузов.</a:t>
            </a:r>
          </a:p>
        </p:txBody>
      </p:sp>
    </p:spTree>
    <p:extLst>
      <p:ext uri="{BB962C8B-B14F-4D97-AF65-F5344CB8AC3E}">
        <p14:creationId xmlns:p14="http://schemas.microsoft.com/office/powerpoint/2010/main" val="33853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Развитие методического обеспечения 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859216" cy="432048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Экспертиза образовательных стандартов, </a:t>
            </a:r>
          </a:p>
          <a:p>
            <a:endParaRPr lang="ru-RU" dirty="0" smtClean="0"/>
          </a:p>
          <a:p>
            <a:r>
              <a:rPr lang="ru-RU" dirty="0" smtClean="0"/>
              <a:t>Разработка предложений </a:t>
            </a:r>
            <a:r>
              <a:rPr lang="ru-RU" dirty="0"/>
              <a:t>по структуре и содержанию образовательного стандарта в области экономики и менеджмента, </a:t>
            </a:r>
            <a:r>
              <a:rPr lang="ru-RU" dirty="0" smtClean="0"/>
              <a:t>представленных в </a:t>
            </a:r>
            <a:r>
              <a:rPr lang="ru-RU" dirty="0"/>
              <a:t>ходе обсуждения Стандарта 3</a:t>
            </a:r>
            <a:r>
              <a:rPr lang="ru-RU" dirty="0" smtClean="0"/>
              <a:t>+,</a:t>
            </a:r>
          </a:p>
          <a:p>
            <a:endParaRPr lang="en-US" dirty="0" smtClean="0"/>
          </a:p>
          <a:p>
            <a:r>
              <a:rPr lang="ru-RU" dirty="0" smtClean="0"/>
              <a:t>Разработка ФГОС по аспирантуре по экономике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Разработка методики создания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-ориентированных оценочных средств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52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064896" cy="100811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</a:rPr>
              <a:t>Кадровое развитие и </a:t>
            </a:r>
            <a:br>
              <a:rPr lang="ru-RU" sz="3200" b="1" dirty="0">
                <a:solidFill>
                  <a:prstClr val="black"/>
                </a:solidFill>
              </a:rPr>
            </a:br>
            <a:r>
              <a:rPr lang="ru-RU" sz="3200" b="1" dirty="0">
                <a:solidFill>
                  <a:prstClr val="black"/>
                </a:solidFill>
              </a:rPr>
              <a:t>развитие профессиональных </a:t>
            </a:r>
            <a:r>
              <a:rPr lang="ru-RU" sz="3200" b="1" dirty="0" smtClean="0">
                <a:solidFill>
                  <a:prstClr val="black"/>
                </a:solidFill>
              </a:rPr>
              <a:t>квалификаций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49891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Заявлено курсов: 13, состоялись 9 курсов</a:t>
            </a:r>
          </a:p>
          <a:p>
            <a:r>
              <a:rPr lang="ru-RU" dirty="0" smtClean="0"/>
              <a:t>Курсы направлены на </a:t>
            </a:r>
          </a:p>
          <a:p>
            <a:pPr marL="0" indent="0">
              <a:buNone/>
            </a:pPr>
            <a:r>
              <a:rPr lang="ru-RU" dirty="0" smtClean="0"/>
              <a:t>	- усиление методической подготовки,</a:t>
            </a:r>
          </a:p>
          <a:p>
            <a:pPr marL="0" indent="0">
              <a:buNone/>
            </a:pPr>
            <a:r>
              <a:rPr lang="ru-RU" dirty="0" smtClean="0"/>
              <a:t>	- развитие профессиональных компетенций,</a:t>
            </a:r>
          </a:p>
          <a:p>
            <a:pPr marL="0" indent="0">
              <a:buNone/>
            </a:pPr>
            <a:r>
              <a:rPr lang="ru-RU" dirty="0" smtClean="0"/>
              <a:t>	- формирование общих компетенций</a:t>
            </a:r>
          </a:p>
          <a:p>
            <a:endParaRPr lang="ru-RU" dirty="0"/>
          </a:p>
          <a:p>
            <a:r>
              <a:rPr lang="ru-RU" dirty="0" smtClean="0"/>
              <a:t>Не состоялись курсы по развитию общих компетенций: </a:t>
            </a:r>
            <a:r>
              <a:rPr lang="ru-RU" sz="1900" i="1" dirty="0"/>
              <a:t>«Эффективное лидерство в модернизируемом образовательном пространстве современного вуза</a:t>
            </a:r>
            <a:r>
              <a:rPr lang="ru-RU" sz="1900" i="1" dirty="0" smtClean="0"/>
              <a:t>», </a:t>
            </a:r>
            <a:r>
              <a:rPr lang="ru-RU" sz="1900" i="1" dirty="0"/>
              <a:t>«Организация электронного обучения в учебном заведении средствами системы управления обучением (СУО) MOODLE» </a:t>
            </a:r>
            <a:r>
              <a:rPr lang="ru-RU" sz="1900" i="1" dirty="0" smtClean="0"/>
              <a:t> </a:t>
            </a:r>
            <a:endParaRPr lang="ru-RU" sz="1900" i="1" dirty="0"/>
          </a:p>
          <a:p>
            <a:endParaRPr lang="ru-RU" dirty="0" smtClean="0"/>
          </a:p>
          <a:p>
            <a:r>
              <a:rPr lang="ru-RU" dirty="0" smtClean="0"/>
              <a:t>Востребованы курсы, направленные на усиление методической подготовки: </a:t>
            </a:r>
            <a:r>
              <a:rPr lang="ru-RU" sz="1900" i="1" dirty="0"/>
              <a:t>«Методика и содержание преподавания дисциплины «Макроэкономика» для подготовки магистров по направлению «Экономика», «Методика и содержание преподавания дисциплины «Микроэкономика» для подготовки магистров по направлению «Экономика»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3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</a:t>
            </a:r>
            <a:r>
              <a:rPr lang="ru-RU" dirty="0" smtClean="0"/>
              <a:t>работе АВВЭМ как центра ответственности по формированию КЦП по УГН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Экономика и управление»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0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971</Words>
  <Application>Microsoft Office PowerPoint</Application>
  <PresentationFormat>Экран (4:3)</PresentationFormat>
  <Paragraphs>251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О деятельности  Ассоциации ведущих вузов  в области экономики и менеджмента в 2014 году </vt:lpstr>
      <vt:lpstr>Основные направления деятельности в 2014 году</vt:lpstr>
      <vt:lpstr>Мероприятия АВВЭМ в 2014 году</vt:lpstr>
      <vt:lpstr>Оценка качества образовательных программ</vt:lpstr>
      <vt:lpstr>Работа комиссии по оценке качества образовательных программ и участия в аудите и аккредитации </vt:lpstr>
      <vt:lpstr>Работа комиссии по оценке качества образовательных программ и участия в аудите и аккредитации </vt:lpstr>
      <vt:lpstr>Развитие методического обеспечения образовательных программ</vt:lpstr>
      <vt:lpstr>Кадровое развитие и  развитие профессиональных квалификаций</vt:lpstr>
      <vt:lpstr>О работе АВВЭМ как центра ответственности по формированию КЦП по УГН  «Экономика и управление» </vt:lpstr>
      <vt:lpstr>Общие тренды в подготовке по  УГН «Экономика и управление» (очная форма обучения)</vt:lpstr>
      <vt:lpstr>Изменение КЦП по  УГН «Экономика и управление»</vt:lpstr>
      <vt:lpstr>Мониторинг студенческих характеристик и траекторий в вузах АВВЭМ</vt:lpstr>
      <vt:lpstr>Описание проекта</vt:lpstr>
      <vt:lpstr>Темы исследования</vt:lpstr>
      <vt:lpstr>Организация исследования</vt:lpstr>
      <vt:lpstr>Основные выводы (1)</vt:lpstr>
      <vt:lpstr>Основные выводы (2)</vt:lpstr>
      <vt:lpstr>Основные выводы (3)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принципах расчета  КЦП 2014 года по УГНС  «Экономика и управление»</dc:title>
  <dc:creator>Lezhnina</dc:creator>
  <cp:lastModifiedBy>Рощин Сергей Юрьевич</cp:lastModifiedBy>
  <cp:revision>45</cp:revision>
  <cp:lastPrinted>2013-09-23T12:53:10Z</cp:lastPrinted>
  <dcterms:created xsi:type="dcterms:W3CDTF">2013-09-22T08:20:22Z</dcterms:created>
  <dcterms:modified xsi:type="dcterms:W3CDTF">2014-12-22T07:33:41Z</dcterms:modified>
</cp:coreProperties>
</file>