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7" r:id="rId4"/>
    <p:sldId id="259" r:id="rId5"/>
    <p:sldId id="261" r:id="rId6"/>
    <p:sldId id="260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90" d="100"/>
          <a:sy n="90" d="100"/>
        </p:scale>
        <p:origin x="1332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E:\&#1057;&#1050;&#1054;&#1056;&#1054;&#1041;&#1054;&#1043;&#1040;&#1058;&#1067;&#1061;_&#1050;&#1054;&#1053;&#1050;&#1059;&#1056;&#1057;_&#1047;&#1040;&#1042;_&#1050;&#1040;&#1060;_2014\&#1050;&#1085;&#1080;&#1075;&#1072;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endParaRPr lang="ru-RU" dirty="0"/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1015091863517028E-2"/>
          <c:y val="6.2638931661020761E-2"/>
          <c:w val="0.62976968503937014"/>
          <c:h val="0.70041238556510532"/>
        </c:manualLayout>
      </c:layout>
      <c:pie3D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Лист1!$A$1:$A$4</c:f>
              <c:strCache>
                <c:ptCount val="4"/>
                <c:pt idx="0">
                  <c:v>д.н., проф.</c:v>
                </c:pt>
                <c:pt idx="1">
                  <c:v>к.н.</c:v>
                </c:pt>
                <c:pt idx="2">
                  <c:v>с.пр.</c:v>
                </c:pt>
                <c:pt idx="3">
                  <c:v>асс.</c:v>
                </c:pt>
              </c:strCache>
            </c:strRef>
          </c:cat>
          <c:val>
            <c:numRef>
              <c:f>Лист1!$B$1:$B$4</c:f>
              <c:numCache>
                <c:formatCode>0%</c:formatCode>
                <c:ptCount val="4"/>
                <c:pt idx="0">
                  <c:v>0.31000000000000005</c:v>
                </c:pt>
                <c:pt idx="1">
                  <c:v>0.51</c:v>
                </c:pt>
                <c:pt idx="2" formatCode="0.0%">
                  <c:v>8.7000000000000022E-2</c:v>
                </c:pt>
                <c:pt idx="3" formatCode="0.0%">
                  <c:v>8.7000000000000022E-2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100" b="1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100" b="1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100" b="1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100" b="1"/>
            </a:pPr>
            <a:endParaRPr lang="ru-RU"/>
          </a:p>
        </c:txPr>
      </c:legendEntry>
      <c:layout>
        <c:manualLayout>
          <c:xMode val="edge"/>
          <c:yMode val="edge"/>
          <c:x val="0.73125284339457575"/>
          <c:y val="8.1273551891150334E-2"/>
          <c:w val="0.25208048993875776"/>
          <c:h val="0.54038802878020098"/>
        </c:manualLayout>
      </c:layout>
      <c:overlay val="0"/>
    </c:legend>
    <c:plotVisOnly val="1"/>
    <c:dispBlanksAs val="gap"/>
    <c:showDLblsOverMax val="0"/>
  </c:chart>
  <c:spPr>
    <a:ln>
      <a:solidFill>
        <a:srgbClr val="0070C0"/>
      </a:solidFill>
    </a:ln>
  </c:sp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0.03125</cdr:x>
      <cdr:y>0.744</cdr:y>
    </cdr:from>
    <cdr:to>
      <cdr:x>0.96876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2876" y="2657500"/>
          <a:ext cx="428628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ru-RU" sz="1100" b="1" dirty="0" smtClean="0"/>
            <a:t>1/3 списочного состава НПР кафедры маркетинга ведут занятия на </a:t>
          </a:r>
          <a:endParaRPr lang="ru-RU" b="1" dirty="0"/>
        </a:p>
        <a:p xmlns:a="http://schemas.openxmlformats.org/drawingml/2006/main">
          <a:pPr algn="ctr"/>
          <a:r>
            <a:rPr lang="ru-RU" sz="1100" b="1" dirty="0" smtClean="0"/>
            <a:t>Русском и английском </a:t>
          </a:r>
          <a:r>
            <a:rPr lang="ru-RU" sz="1100" b="1" dirty="0" smtClean="0"/>
            <a:t>языках</a:t>
          </a:r>
        </a:p>
        <a:p xmlns:a="http://schemas.openxmlformats.org/drawingml/2006/main">
          <a:pPr algn="ctr"/>
          <a:r>
            <a:rPr lang="ru-RU" b="1" dirty="0" smtClean="0"/>
            <a:t>Средний возраст 47 лет</a:t>
          </a:r>
          <a:r>
            <a:rPr lang="ru-RU" sz="1100" b="1" dirty="0" smtClean="0"/>
            <a:t> </a:t>
          </a:r>
          <a:endParaRPr lang="ru-RU" sz="11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112A2B-1A3C-4151-8610-416E78E99877}" type="datetimeFigureOut">
              <a:rPr lang="ru-RU" smtClean="0"/>
              <a:t>28.05.2015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54CA87-0A81-41CB-8EC9-6B38AED0EF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424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4CA87-0A81-41CB-8EC9-6B38AED0EFD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4900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28A32-2892-4F08-8F42-7D44BC564E72}" type="datetime1">
              <a:rPr lang="ru-RU" smtClean="0"/>
              <a:t>28.05.2015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Внутрироссийская мобильность вузовский преподавателей - Круглый стол АВВЭМ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FD339-4F0B-4FA3-BB23-9E9D39331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001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80F-22AA-4234-A486-1A3E3F94B376}" type="datetime1">
              <a:rPr lang="ru-RU" smtClean="0"/>
              <a:t>28.05.2015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Внутрироссийская мобильность вузовский преподавателей - Круглый стол АВВЭМ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FD339-4F0B-4FA3-BB23-9E9D39331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9933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7AD00-5074-49ED-B8D0-8282EA6F3389}" type="datetime1">
              <a:rPr lang="ru-RU" smtClean="0"/>
              <a:t>28.05.2015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Внутрироссийская мобильность вузовский преподавателей - Круглый стол АВВЭМ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FD339-4F0B-4FA3-BB23-9E9D39331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5900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7E820-933B-4828-AAE0-9A88097CA833}" type="datetime1">
              <a:rPr lang="ru-RU" smtClean="0"/>
              <a:t>28.05.2015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Внутрироссийская мобильность вузовский преподавателей - Круглый стол АВВЭМ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FD339-4F0B-4FA3-BB23-9E9D39331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0244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51F6B-38E5-49E6-8E85-5CD167271A32}" type="datetime1">
              <a:rPr lang="ru-RU" smtClean="0"/>
              <a:t>28.05.2015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Внутрироссийская мобильность вузовский преподавателей - Круглый стол АВВЭМ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FD339-4F0B-4FA3-BB23-9E9D39331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448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9ED0-2D55-4BDE-A789-D78754B34A3F}" type="datetime1">
              <a:rPr lang="ru-RU" smtClean="0"/>
              <a:t>28.05.2015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Внутрироссийская мобильность вузовский преподавателей - Круглый стол АВВЭМ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FD339-4F0B-4FA3-BB23-9E9D39331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402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15D95-4E6C-4128-90CC-C1C687029321}" type="datetime1">
              <a:rPr lang="ru-RU" smtClean="0"/>
              <a:t>28.05.2015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Внутрироссийская мобильность вузовский преподавателей - Круглый стол АВВЭМ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FD339-4F0B-4FA3-BB23-9E9D39331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674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0CD8-C0FE-42F9-958D-2E5CD05B1A2F}" type="datetime1">
              <a:rPr lang="ru-RU" smtClean="0"/>
              <a:t>28.05.2015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Внутрироссийская мобильность вузовский преподавателей - Круглый стол АВВЭМ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FD339-4F0B-4FA3-BB23-9E9D39331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214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0A832-A86F-4CF6-B51E-8DC5A0F52F31}" type="datetime1">
              <a:rPr lang="ru-RU" smtClean="0"/>
              <a:t>28.05.2015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Внутрироссийская мобильность вузовский преподавателей - Круглый стол АВВЭМ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FD339-4F0B-4FA3-BB23-9E9D39331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8228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AB8A6-19DA-44B1-8415-D0EB6FC33F68}" type="datetime1">
              <a:rPr lang="ru-RU" smtClean="0"/>
              <a:t>28.05.2015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Внутрироссийская мобильность вузовский преподавателей - Круглый стол АВВЭМ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FD339-4F0B-4FA3-BB23-9E9D39331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452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24D57-9363-46E3-A25E-1AD6DCB0D560}" type="datetime1">
              <a:rPr lang="ru-RU" smtClean="0"/>
              <a:t>28.05.2015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Внутрироссийская мобильность вузовский преподавателей - Круглый стол АВВЭМ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FD339-4F0B-4FA3-BB23-9E9D39331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178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37129-118F-4E26-AE0A-5285DBEE98CC}" type="datetime1">
              <a:rPr lang="ru-RU" smtClean="0"/>
              <a:t>28.05.2015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Внутрироссийская мобильность вузовский преподавателей - Круглый стол АВВЭМ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FD339-4F0B-4FA3-BB23-9E9D39331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7039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407588"/>
            <a:ext cx="9144000" cy="2387600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Потребности</a:t>
            </a:r>
            <a:r>
              <a:rPr lang="en-US" sz="4000" b="1" dirty="0" smtClean="0"/>
              <a:t> (</a:t>
            </a:r>
            <a:r>
              <a:rPr lang="ru-RU" sz="4000" b="1" dirty="0" smtClean="0"/>
              <a:t>спрос) </a:t>
            </a:r>
            <a:r>
              <a:rPr lang="ru-RU" sz="4000" b="1" dirty="0" smtClean="0"/>
              <a:t>в НПР в </a:t>
            </a:r>
            <a:r>
              <a:rPr lang="ru-RU" sz="4000" b="1" dirty="0" smtClean="0"/>
              <a:t>России</a:t>
            </a:r>
            <a:br>
              <a:rPr lang="ru-RU" sz="4000" b="1" dirty="0" smtClean="0"/>
            </a:br>
            <a:r>
              <a:rPr lang="ru-RU" sz="3600" i="1" dirty="0" smtClean="0"/>
              <a:t>круглый стол АВВЭМ </a:t>
            </a:r>
            <a:r>
              <a:rPr lang="ru-RU" sz="3600" i="1" dirty="0"/>
              <a:t>«Внутрироссийская мобильность вузовских преподавателей</a:t>
            </a:r>
            <a:r>
              <a:rPr lang="ru-RU" sz="3600" i="1" dirty="0" smtClean="0"/>
              <a:t>»</a:t>
            </a:r>
            <a:endParaRPr lang="ru-RU" sz="36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4609" y="4348658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ru-RU" dirty="0" err="1" smtClean="0"/>
              <a:t>Скоробогатых</a:t>
            </a:r>
            <a:r>
              <a:rPr lang="ru-RU" dirty="0" smtClean="0"/>
              <a:t> И.И.</a:t>
            </a:r>
          </a:p>
          <a:p>
            <a:r>
              <a:rPr lang="ru-RU" dirty="0" smtClean="0"/>
              <a:t>Д.э.н., профессор,</a:t>
            </a:r>
          </a:p>
          <a:p>
            <a:r>
              <a:rPr lang="ru-RU" dirty="0" smtClean="0"/>
              <a:t>Заведующая кафедрой маркетинг</a:t>
            </a:r>
          </a:p>
          <a:p>
            <a:r>
              <a:rPr lang="ru-RU" dirty="0" smtClean="0"/>
              <a:t>ФГБОУ ВПО «РЭУ имени </a:t>
            </a:r>
            <a:r>
              <a:rPr lang="ru-RU" dirty="0" err="1" smtClean="0"/>
              <a:t>Г.В.Плеханова</a:t>
            </a:r>
            <a:r>
              <a:rPr lang="ru-RU" dirty="0" smtClean="0"/>
              <a:t>»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42863"/>
            <a:ext cx="115887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-205946" y="1214438"/>
            <a:ext cx="19432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/>
              <a:t>Российский экономический </a:t>
            </a:r>
          </a:p>
          <a:p>
            <a:pPr algn="ctr"/>
            <a:r>
              <a:rPr lang="ru-RU" sz="1000" b="1" dirty="0" smtClean="0"/>
              <a:t>университет </a:t>
            </a:r>
          </a:p>
          <a:p>
            <a:pPr algn="ctr"/>
            <a:r>
              <a:rPr lang="ru-RU" sz="1000" b="1" dirty="0" smtClean="0"/>
              <a:t>имени </a:t>
            </a:r>
            <a:r>
              <a:rPr lang="ru-RU" sz="1000" b="1" dirty="0" err="1" smtClean="0"/>
              <a:t>Г.В.Плеханова</a:t>
            </a:r>
            <a:endParaRPr lang="ru-RU" sz="1000" b="1" dirty="0"/>
          </a:p>
        </p:txBody>
      </p:sp>
      <p:pic>
        <p:nvPicPr>
          <p:cNvPr id="1026" name="Picture 2" descr="http://avvem.hse.ru/data/2013/01/24/1301162869/AVVEM_logo_orang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3818" y="42863"/>
            <a:ext cx="1266825" cy="1079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0186639" y="1214437"/>
            <a:ext cx="174118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000" b="1" dirty="0"/>
              <a:t>Ассоциация ведущих </a:t>
            </a:r>
            <a:endParaRPr lang="ru-RU" sz="1000" b="1" dirty="0" smtClean="0"/>
          </a:p>
          <a:p>
            <a:pPr algn="ctr"/>
            <a:r>
              <a:rPr lang="ru-RU" sz="1000" b="1" dirty="0" smtClean="0"/>
              <a:t>вузов </a:t>
            </a:r>
            <a:r>
              <a:rPr lang="ru-RU" sz="1000" b="1" dirty="0"/>
              <a:t>в области </a:t>
            </a:r>
            <a:endParaRPr lang="ru-RU" sz="1000" b="1" dirty="0" smtClean="0"/>
          </a:p>
          <a:p>
            <a:pPr algn="ctr"/>
            <a:r>
              <a:rPr lang="ru-RU" sz="1000" b="1" dirty="0" smtClean="0"/>
              <a:t>экономики </a:t>
            </a:r>
            <a:r>
              <a:rPr lang="ru-RU" sz="1000" b="1" dirty="0"/>
              <a:t>и менеджмента</a:t>
            </a:r>
            <a:endParaRPr lang="ru-RU" sz="1000" b="1" dirty="0"/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A837F-9E0A-4B9E-A863-D0A07DCAC4E4}" type="datetime1">
              <a:rPr lang="ru-RU" smtClean="0"/>
              <a:t>28.05.2015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Внутрироссийская мобильность вузовский преподавателей - Круглый стол АВВЭМ</a:t>
            </a: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FD339-4F0B-4FA3-BB23-9E9D39331BF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580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47292" y="803727"/>
            <a:ext cx="10515600" cy="2852737"/>
          </a:xfrm>
        </p:spPr>
        <p:txBody>
          <a:bodyPr>
            <a:noAutofit/>
          </a:bodyPr>
          <a:lstStyle/>
          <a:p>
            <a:r>
              <a:rPr lang="ru-RU" sz="4000" b="1" dirty="0"/>
              <a:t>«…обучение и исследования в университетах должны быть неразделимы, если их преподавание не отстает от изменяющихся потребностей, запросов общества и успехов в научных знаниях» 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Великая Хартия университетов Болонья, Италия 18 сентября 1988 года /Болонский процесс: основополагающие материалы. – М.: «Финансы и статистика», 2006 </a:t>
            </a:r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C306-CAFF-48A6-9B1A-6FCB14EA2137}" type="datetime1">
              <a:rPr lang="ru-RU" smtClean="0"/>
              <a:t>28.05.2015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Внутрироссийская мобильность вузовский преподавателей - Круглый стол АВВЭМ</a:t>
            </a: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FD339-4F0B-4FA3-BB23-9E9D39331BF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199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i="1" dirty="0" smtClean="0"/>
              <a:t>Актуальность</a:t>
            </a:r>
            <a:r>
              <a:rPr lang="ru-RU" sz="3200" dirty="0" smtClean="0"/>
              <a:t> : анализ потребности в научно-педагогических работниках тесно связана с вопросом совершенствования научного потенциала страны</a:t>
            </a:r>
            <a:endParaRPr lang="ru-RU" sz="3200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Проблемы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ru-RU" b="1" dirty="0" smtClean="0"/>
          </a:p>
          <a:p>
            <a:r>
              <a:rPr lang="ru-RU" dirty="0" smtClean="0"/>
              <a:t>Средний  </a:t>
            </a:r>
            <a:r>
              <a:rPr lang="ru-RU" dirty="0"/>
              <a:t>возраст кандидатов наук </a:t>
            </a:r>
            <a:r>
              <a:rPr lang="ru-RU" dirty="0" smtClean="0"/>
              <a:t> около 53 лет</a:t>
            </a:r>
          </a:p>
          <a:p>
            <a:r>
              <a:rPr lang="ru-RU" dirty="0" smtClean="0"/>
              <a:t>Докторов  </a:t>
            </a:r>
            <a:r>
              <a:rPr lang="ru-RU" dirty="0"/>
              <a:t>наук – </a:t>
            </a:r>
            <a:r>
              <a:rPr lang="ru-RU" dirty="0" smtClean="0"/>
              <a:t> ≈ 70 лет. </a:t>
            </a:r>
          </a:p>
          <a:p>
            <a:r>
              <a:rPr lang="ru-RU" dirty="0" smtClean="0"/>
              <a:t>≈ 60 %   </a:t>
            </a:r>
            <a:r>
              <a:rPr lang="ru-RU" dirty="0"/>
              <a:t>профессоров </a:t>
            </a:r>
            <a:r>
              <a:rPr lang="ru-RU" dirty="0" smtClean="0"/>
              <a:t>на кафедрах </a:t>
            </a:r>
            <a:r>
              <a:rPr lang="ru-RU" dirty="0"/>
              <a:t>государственных и </a:t>
            </a:r>
            <a:r>
              <a:rPr lang="ru-RU" dirty="0" smtClean="0"/>
              <a:t>негосударственных вузов </a:t>
            </a:r>
            <a:r>
              <a:rPr lang="ru-RU" dirty="0"/>
              <a:t>старше шестидесяти лет, </a:t>
            </a:r>
            <a:endParaRPr lang="ru-RU" dirty="0" smtClean="0"/>
          </a:p>
          <a:p>
            <a:r>
              <a:rPr lang="ru-RU" dirty="0" smtClean="0"/>
              <a:t>&gt; 50% – </a:t>
            </a:r>
            <a:r>
              <a:rPr lang="ru-RU" dirty="0"/>
              <a:t>старше пятидесяти.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2011 году контрольные цифры приема в аспирантуру за счет средств федерального бюджета по очной форме обучения запланированы с сокращением в 5,3 тыс. </a:t>
            </a:r>
            <a:r>
              <a:rPr lang="ru-RU" dirty="0" smtClean="0"/>
              <a:t>человек</a:t>
            </a:r>
            <a:r>
              <a:rPr lang="ru-RU" dirty="0" smtClean="0"/>
              <a:t>. </a:t>
            </a:r>
            <a:r>
              <a:rPr lang="ru-RU" dirty="0" smtClean="0"/>
              <a:t>Главные </a:t>
            </a:r>
            <a:r>
              <a:rPr lang="ru-RU" dirty="0"/>
              <a:t>причины </a:t>
            </a:r>
            <a:r>
              <a:rPr lang="ru-RU" dirty="0" smtClean="0"/>
              <a:t>в низкой эффективности </a:t>
            </a:r>
            <a:r>
              <a:rPr lang="ru-RU" dirty="0"/>
              <a:t>подготовки аспирантов и их высоким </a:t>
            </a:r>
            <a:r>
              <a:rPr lang="ru-RU" dirty="0" smtClean="0"/>
              <a:t>отсевом</a:t>
            </a:r>
          </a:p>
          <a:p>
            <a:r>
              <a:rPr lang="ru-RU" dirty="0" smtClean="0"/>
              <a:t>16% НПР ведут исследования</a:t>
            </a:r>
          </a:p>
          <a:p>
            <a:r>
              <a:rPr lang="ru-RU" dirty="0" smtClean="0"/>
              <a:t>Менее 10% университетов имеют бюджет на исследования (&gt;50 </a:t>
            </a:r>
            <a:r>
              <a:rPr lang="ru-RU" dirty="0" err="1" smtClean="0"/>
              <a:t>тыс.руб</a:t>
            </a:r>
            <a:r>
              <a:rPr lang="ru-RU" dirty="0" smtClean="0"/>
              <a:t> на 1 НПР)</a:t>
            </a:r>
          </a:p>
          <a:p>
            <a:r>
              <a:rPr lang="ru-RU" dirty="0" smtClean="0"/>
              <a:t>Сложился сектор «</a:t>
            </a:r>
            <a:r>
              <a:rPr lang="ru-RU" dirty="0" err="1" smtClean="0"/>
              <a:t>Псевдообразования</a:t>
            </a:r>
            <a:r>
              <a:rPr lang="ru-RU" dirty="0" smtClean="0"/>
              <a:t>»</a:t>
            </a:r>
            <a:endParaRPr lang="ru-RU" dirty="0" smtClean="0"/>
          </a:p>
          <a:p>
            <a:r>
              <a:rPr lang="ru-RU" dirty="0" smtClean="0"/>
              <a:t>Стратегия </a:t>
            </a:r>
            <a:r>
              <a:rPr lang="ru-RU" dirty="0"/>
              <a:t>инновационного развития Российской Федерации на период до 2020 года предусматривает подготовку не менее 10 тыс. аспирантов ведущих зарубежных университетов. </a:t>
            </a:r>
            <a:r>
              <a:rPr lang="ru-RU" dirty="0" smtClean="0"/>
              <a:t>(?!)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возможности</a:t>
            </a:r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Повышение качества жизни (практически во всех странах БРИК)</a:t>
            </a:r>
          </a:p>
          <a:p>
            <a:r>
              <a:rPr lang="ru-RU" sz="1800" dirty="0" smtClean="0"/>
              <a:t>Повышение продолжительности жизни </a:t>
            </a:r>
          </a:p>
          <a:p>
            <a:r>
              <a:rPr lang="ru-RU" sz="1800" dirty="0" smtClean="0"/>
              <a:t>Желание «возрастных» преподавателей продолжать работу</a:t>
            </a:r>
          </a:p>
          <a:p>
            <a:r>
              <a:rPr lang="ru-RU" sz="1800" dirty="0" err="1" smtClean="0"/>
              <a:t>Массовизация</a:t>
            </a:r>
            <a:r>
              <a:rPr lang="ru-RU" sz="1800" dirty="0" smtClean="0"/>
              <a:t> высшего и дополнительного образования (</a:t>
            </a:r>
            <a:r>
              <a:rPr lang="ru-RU" sz="1800" i="1" dirty="0" smtClean="0"/>
              <a:t>у России – третье место </a:t>
            </a:r>
            <a:r>
              <a:rPr lang="ru-RU" sz="1800" i="1" dirty="0" err="1" smtClean="0"/>
              <a:t>пол-ву</a:t>
            </a:r>
            <a:r>
              <a:rPr lang="ru-RU" sz="1800" i="1" dirty="0" smtClean="0"/>
              <a:t> студентов на 10000 населения – 510чел, 88% россиян считают обязательным получение высшего образования для детей</a:t>
            </a:r>
            <a:r>
              <a:rPr lang="ru-RU" sz="1800" dirty="0" smtClean="0"/>
              <a:t>)</a:t>
            </a:r>
            <a:endParaRPr lang="ru-RU" sz="18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41E49-9E95-41B6-B5E7-ED61E27498A8}" type="datetime1">
              <a:rPr lang="ru-RU" smtClean="0"/>
              <a:t>28.05.2015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Внутрироссийская мобильность вузовский преподавателей - Круглый стол АВВЭМ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FD339-4F0B-4FA3-BB23-9E9D39331BF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4217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положения категории: Спрос на НПР в университетах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7E820-933B-4828-AAE0-9A88097CA833}" type="datetime1">
              <a:rPr lang="ru-RU" smtClean="0"/>
              <a:t>28.05.2015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Внутрироссийская мобильность вузовский преподавателей - Круглый стол АВВЭМ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FD339-4F0B-4FA3-BB23-9E9D39331BF4}" type="slidenum">
              <a:rPr lang="ru-RU" smtClean="0"/>
              <a:t>4</a:t>
            </a:fld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650552"/>
              </p:ext>
            </p:extLst>
          </p:nvPr>
        </p:nvGraphicFramePr>
        <p:xfrm>
          <a:off x="117447" y="1778466"/>
          <a:ext cx="11778140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3904"/>
                <a:gridCol w="2397211"/>
                <a:gridCol w="3756454"/>
                <a:gridCol w="3270571"/>
              </a:tblGrid>
              <a:tr h="67354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Причины</a:t>
                      </a:r>
                      <a:r>
                        <a:rPr lang="ru-RU" sz="1400" baseline="0" dirty="0" smtClean="0"/>
                        <a:t> развития спроса на НПР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Виды спроса на НПР в университете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Параметры (факторы)  спроса на НПР (количественный аспект)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Параметры (факторы)  спроса на НПР (качественный аспект)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  <a:tr h="384884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Спрос  на образование</a:t>
                      </a:r>
                    </a:p>
                    <a:p>
                      <a:r>
                        <a:rPr lang="ru-RU" sz="1400" dirty="0" smtClean="0"/>
                        <a:t>Спрос  на исследования и разработки в стране </a:t>
                      </a:r>
                    </a:p>
                    <a:p>
                      <a:r>
                        <a:rPr lang="ru-RU" sz="1400" dirty="0" smtClean="0"/>
                        <a:t>Технологические  изменения (нет необходимости личного присутствия ученых при выполнении масштабных международных проектов)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Спрос в связи с ростом системы</a:t>
                      </a:r>
                    </a:p>
                    <a:p>
                      <a:r>
                        <a:rPr lang="ru-RU" sz="1400" dirty="0" smtClean="0"/>
                        <a:t>Замещающий спрос ( в связи с необходимостью смены НПР)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400" dirty="0" smtClean="0"/>
                        <a:t>Спрос  со стороны государства на образование и на научные исследования.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dirty="0" smtClean="0"/>
                        <a:t>Темпы  прироста численности студентов (расширение системы).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dirty="0" smtClean="0"/>
                        <a:t>Затраты на исследования и разработки и на образование.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dirty="0" smtClean="0"/>
                        <a:t>Распределение имеющихся преподавателей по возрасту и должностям (в качестве эквивалентов вероятного выхода на пенсию и спроса, вызванного необходимостью замещения) в соответствии с национальной пенсионной политикой (</a:t>
                      </a:r>
                      <a:r>
                        <a:rPr lang="ru-RU" sz="1400" i="1" dirty="0" smtClean="0"/>
                        <a:t>является ли выход на пенсию обязательным, в каком возрасте и т.д</a:t>
                      </a:r>
                      <a:r>
                        <a:rPr lang="ru-RU" sz="1400" dirty="0" smtClean="0"/>
                        <a:t>.).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dirty="0" smtClean="0"/>
                        <a:t>Изменение технологий, наличие новых моделей обучения и степень охвата студентов и преподавателей этими моделями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400" dirty="0" smtClean="0"/>
                        <a:t>ясный и прогнозируемый карьерный рост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dirty="0" smtClean="0"/>
                        <a:t>в какой мере эти рабочие места обеспечивают конкурентоспособное вознаграждение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dirty="0" smtClean="0"/>
                        <a:t>в какой мере в университете гарантируются академические свободы и создаются условия для проведения исследований (в частности, какую педагогическую нагрузку предполагают должности начального уровня—слишком большую или приемлемую).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5025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9919" y="46101"/>
            <a:ext cx="10515600" cy="1325563"/>
          </a:xfrm>
        </p:spPr>
        <p:txBody>
          <a:bodyPr>
            <a:noAutofit/>
          </a:bodyPr>
          <a:lstStyle/>
          <a:p>
            <a:r>
              <a:rPr lang="ru-RU" sz="2400" b="1" dirty="0"/>
              <a:t>Человеческий капитал кафедры </a:t>
            </a:r>
            <a:r>
              <a:rPr lang="ru-RU" sz="2400" b="1" dirty="0" smtClean="0"/>
              <a:t>маркетинга РЭУ имени </a:t>
            </a:r>
            <a:r>
              <a:rPr lang="ru-RU" sz="2400" b="1" dirty="0" err="1" smtClean="0"/>
              <a:t>Г.В.Плеханова</a:t>
            </a:r>
            <a:r>
              <a:rPr lang="ru-RU" sz="2400" b="1" dirty="0" smtClean="0"/>
              <a:t> (по состоянию на 2014-2015 учебный год) </a:t>
            </a:r>
            <a:endParaRPr lang="ru-RU" sz="24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6524628" y="1527048"/>
            <a:ext cx="3805044" cy="4572000"/>
          </a:xfrm>
        </p:spPr>
        <p:txBody>
          <a:bodyPr>
            <a:normAutofit fontScale="92500"/>
          </a:bodyPr>
          <a:lstStyle/>
          <a:p>
            <a:r>
              <a:rPr lang="ru-RU" sz="2400" b="1" i="1" dirty="0" smtClean="0"/>
              <a:t>Основная задача развития человеческого капитала кафедры маркетинга Р.Плеханова </a:t>
            </a:r>
          </a:p>
          <a:p>
            <a:pPr>
              <a:buNone/>
            </a:pPr>
            <a:r>
              <a:rPr lang="ru-RU" sz="2400" dirty="0" smtClean="0"/>
              <a:t>сохранение преемственности лучших традиций кафедры и пополнение ее состава </a:t>
            </a:r>
            <a:r>
              <a:rPr lang="ru-RU" sz="2400" b="1" i="1" dirty="0" smtClean="0"/>
              <a:t>за счет привлечения молодых, одаренных</a:t>
            </a:r>
            <a:r>
              <a:rPr lang="ru-RU" sz="2400" dirty="0" smtClean="0"/>
              <a:t>, увлеченных маркетингом преподавателей-исследователей и практиков</a:t>
            </a:r>
          </a:p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Ученый совет РЭУ имени Плеханова 27.10.2014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DDBEE-4ECF-4C8A-8601-B75C58CA08D7}" type="slidenum">
              <a:rPr lang="ru-RU" smtClean="0"/>
              <a:pPr/>
              <a:t>5</a:t>
            </a:fld>
            <a:endParaRPr lang="ru-RU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625011121"/>
              </p:ext>
            </p:extLst>
          </p:nvPr>
        </p:nvGraphicFramePr>
        <p:xfrm>
          <a:off x="1738282" y="1214422"/>
          <a:ext cx="4572000" cy="35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38348" y="5000637"/>
            <a:ext cx="3643338" cy="1200329"/>
          </a:xfrm>
          <a:prstGeom prst="rect">
            <a:avLst/>
          </a:prstGeom>
          <a:noFill/>
          <a:ln w="28575">
            <a:solidFill>
              <a:schemeClr val="tx2">
                <a:lumMod val="75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/>
              <a:t>На кафедре маркетинга обучаются 33 аспиранта, соискателя и докторанта</a:t>
            </a:r>
          </a:p>
          <a:p>
            <a:pPr algn="ctr"/>
            <a:r>
              <a:rPr lang="ru-RU" sz="1200" b="1" dirty="0"/>
              <a:t>Кафедра маркетинга реализует принципы:</a:t>
            </a:r>
          </a:p>
          <a:p>
            <a:pPr algn="ctr"/>
            <a:r>
              <a:rPr lang="ru-RU" sz="1200" b="1" i="1" dirty="0"/>
              <a:t>Наставничества</a:t>
            </a:r>
          </a:p>
          <a:p>
            <a:pPr algn="ctr"/>
            <a:r>
              <a:rPr lang="ru-RU" sz="1200" b="1" i="1" dirty="0"/>
              <a:t>Научного руководства</a:t>
            </a:r>
          </a:p>
          <a:p>
            <a:pPr algn="ctr"/>
            <a:r>
              <a:rPr lang="ru-RU" sz="1200" b="1" i="1" dirty="0"/>
              <a:t>Взаимной оценки </a:t>
            </a:r>
            <a:r>
              <a:rPr lang="en-US" sz="1200" b="1" i="1" dirty="0"/>
              <a:t> </a:t>
            </a:r>
            <a:r>
              <a:rPr lang="ru-RU" sz="1200" b="1" i="1" dirty="0"/>
              <a:t>НПР</a:t>
            </a:r>
            <a:endParaRPr lang="ru-RU" sz="1200" b="1" i="1" dirty="0"/>
          </a:p>
        </p:txBody>
      </p:sp>
    </p:spTree>
    <p:extLst>
      <p:ext uri="{BB962C8B-B14F-4D97-AF65-F5344CB8AC3E}">
        <p14:creationId xmlns:p14="http://schemas.microsoft.com/office/powerpoint/2010/main" val="2234121430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Факторы Предложения НПР на рынке труда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Географическая  мобильность</a:t>
            </a:r>
          </a:p>
          <a:p>
            <a:r>
              <a:rPr lang="ru-RU" dirty="0" smtClean="0"/>
              <a:t> профессиональная  </a:t>
            </a:r>
            <a:r>
              <a:rPr lang="ru-RU" dirty="0"/>
              <a:t>мобильность </a:t>
            </a:r>
            <a:endParaRPr lang="ru-RU" dirty="0" smtClean="0"/>
          </a:p>
          <a:p>
            <a:r>
              <a:rPr lang="ru-RU" dirty="0"/>
              <a:t> </a:t>
            </a:r>
            <a:r>
              <a:rPr lang="ru-RU" dirty="0" smtClean="0"/>
              <a:t>спрос  </a:t>
            </a:r>
            <a:r>
              <a:rPr lang="ru-RU" dirty="0"/>
              <a:t>на работников в </a:t>
            </a:r>
            <a:r>
              <a:rPr lang="ru-RU" dirty="0" smtClean="0"/>
              <a:t>других отраслях</a:t>
            </a:r>
          </a:p>
          <a:p>
            <a:r>
              <a:rPr lang="ru-RU" dirty="0" smtClean="0"/>
              <a:t>Качество общей и профессиональной подготовки в аспирантуре</a:t>
            </a:r>
          </a:p>
          <a:p>
            <a:r>
              <a:rPr lang="ru-RU" dirty="0" smtClean="0"/>
              <a:t>Подтверждения  </a:t>
            </a:r>
            <a:r>
              <a:rPr lang="ru-RU" dirty="0"/>
              <a:t>профессиональных качеств </a:t>
            </a:r>
            <a:r>
              <a:rPr lang="ru-RU" dirty="0" smtClean="0"/>
              <a:t>кандидата на замещение вакантной должности НПР</a:t>
            </a:r>
          </a:p>
          <a:p>
            <a:r>
              <a:rPr lang="ru-RU" dirty="0" smtClean="0"/>
              <a:t>Гендерный фактор 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0CD8-C0FE-42F9-958D-2E5CD05B1A2F}" type="datetime1">
              <a:rPr lang="ru-RU" smtClean="0"/>
              <a:t>28.05.2015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Внутрироссийская мобильность вузовский преподавателей - Круглый стол АВВЭМ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FD339-4F0B-4FA3-BB23-9E9D39331BF4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8759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Процесс найма НПР (эффективность)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Открытость системы конкурсного избрания и найма НПР (среднее число претендентов на вакансию) (</a:t>
            </a:r>
            <a:r>
              <a:rPr lang="ru-RU" i="1" dirty="0" smtClean="0">
                <a:solidFill>
                  <a:srgbClr val="FF0000"/>
                </a:solidFill>
              </a:rPr>
              <a:t>об «открытости» системы найма НПР можно говорить в условиях формирования академического рынка труда (спроса и  предложения на НПР</a:t>
            </a:r>
            <a:r>
              <a:rPr lang="ru-RU" dirty="0" smtClean="0"/>
              <a:t>)</a:t>
            </a:r>
          </a:p>
          <a:p>
            <a:r>
              <a:rPr lang="ru-RU" dirty="0" err="1" smtClean="0"/>
              <a:t>Конкурентность</a:t>
            </a:r>
            <a:r>
              <a:rPr lang="ru-RU" dirty="0" smtClean="0"/>
              <a:t> (возможность открытой конкурентной борьбы кандидатов на вакантное место)</a:t>
            </a:r>
          </a:p>
          <a:p>
            <a:r>
              <a:rPr lang="ru-RU" dirty="0" smtClean="0"/>
              <a:t>Возможность занимать штатные должности в вузе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7E820-933B-4828-AAE0-9A88097CA833}" type="datetime1">
              <a:rPr lang="ru-RU" smtClean="0"/>
              <a:t>28.05.2015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Внутрироссийская мобильность вузовский преподавателей - Круглый стол АВВЭМ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FD339-4F0B-4FA3-BB23-9E9D39331BF4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75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Нагрузка преподавателей вузов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Фактические данные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Учебная нагрузка преподавателей 600-1000 часов (профессор – ассистент)</a:t>
            </a:r>
          </a:p>
          <a:p>
            <a:r>
              <a:rPr lang="ru-RU" dirty="0"/>
              <a:t> </a:t>
            </a:r>
            <a:r>
              <a:rPr lang="ru-RU" dirty="0" smtClean="0"/>
              <a:t> Общее мнение НПР – с такой нагрузкой можно справиться, если бы не возрастающий объем бюрократической работы</a:t>
            </a:r>
            <a:r>
              <a:rPr lang="ru-RU" dirty="0"/>
              <a:t> 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Мнение МОН</a:t>
            </a:r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Дело </a:t>
            </a:r>
            <a:r>
              <a:rPr lang="ru-RU" sz="2000" dirty="0"/>
              <a:t>самого вуза — распределять нагрузку. И именно там, где преподаватели не ведут никакой научной работы, вузы как раз и нагружают их учебной работой. А там, где преподаватели работают и занимаются наукой, там у них и нагрузки не превышают 300-400 часов в </a:t>
            </a:r>
            <a:r>
              <a:rPr lang="ru-RU" sz="2000" dirty="0" smtClean="0"/>
              <a:t>год (</a:t>
            </a:r>
            <a:r>
              <a:rPr lang="en-US" sz="2000" dirty="0" smtClean="0"/>
              <a:t>http</a:t>
            </a:r>
            <a:r>
              <a:rPr lang="en-US" sz="2000" dirty="0"/>
              <a:t>://trv-science.ru/2014/07/15/kak-snizit-nagruzku-universitetskikh-prepodavatelejj</a:t>
            </a:r>
            <a:r>
              <a:rPr lang="en-US" sz="2000" dirty="0" smtClean="0"/>
              <a:t>/</a:t>
            </a:r>
            <a:r>
              <a:rPr lang="ru-RU" sz="2000" dirty="0" smtClean="0"/>
              <a:t>)</a:t>
            </a:r>
            <a:endParaRPr lang="ru-RU" sz="2000" dirty="0"/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7E820-933B-4828-AAE0-9A88097CA833}" type="datetime1">
              <a:rPr lang="ru-RU" smtClean="0"/>
              <a:t>28.05.2015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Внутрироссийская мобильность вузовский преподавателей - Круглый стол АВВЭМ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FD339-4F0B-4FA3-BB23-9E9D39331BF4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0540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Престиж профессии «Преподаватель университета»</a:t>
            </a:r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Аргументы «За»</a:t>
            </a:r>
            <a:endParaRPr lang="ru-RU" dirty="0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Горжусь тем, что я преподаватель вуза в 4-м поколении</a:t>
            </a:r>
          </a:p>
          <a:p>
            <a:r>
              <a:rPr lang="ru-RU" dirty="0" smtClean="0"/>
              <a:t>Нравится работать с молодежью</a:t>
            </a:r>
          </a:p>
          <a:p>
            <a:r>
              <a:rPr lang="ru-RU" dirty="0" smtClean="0"/>
              <a:t>Возможность самообразования</a:t>
            </a:r>
          </a:p>
          <a:p>
            <a:r>
              <a:rPr lang="ru-RU" dirty="0" smtClean="0"/>
              <a:t>Репутация</a:t>
            </a:r>
          </a:p>
          <a:p>
            <a:r>
              <a:rPr lang="ru-RU" dirty="0" smtClean="0"/>
              <a:t>самооценка</a:t>
            </a:r>
            <a:endParaRPr lang="ru-RU" dirty="0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Аргументы «Против»</a:t>
            </a:r>
            <a:endParaRPr lang="ru-RU" dirty="0"/>
          </a:p>
        </p:txBody>
      </p:sp>
      <p:sp>
        <p:nvSpPr>
          <p:cNvPr id="14" name="Объект 13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Загруженность</a:t>
            </a:r>
          </a:p>
          <a:p>
            <a:r>
              <a:rPr lang="ru-RU" dirty="0" smtClean="0"/>
              <a:t>Ответственность в новых условиях (бюрократизм)</a:t>
            </a:r>
          </a:p>
          <a:p>
            <a:r>
              <a:rPr lang="ru-RU" dirty="0" smtClean="0"/>
              <a:t>Низкая оплата труда</a:t>
            </a:r>
          </a:p>
          <a:p>
            <a:r>
              <a:rPr lang="ru-RU" dirty="0" smtClean="0"/>
              <a:t>Реальный образ преподавателя (2012) – «Состояние постоянного «низкого старта» – человек, у которого нет возможности спокойно работать из-за большого количества заданий, которые быстро реализовать нельзя»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15D95-4E6C-4128-90CC-C1C687029321}" type="datetime1">
              <a:rPr lang="ru-RU" smtClean="0"/>
              <a:t>28.05.2015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Внутрироссийская мобильность вузовский преподавателей - Круглый стол АВВЭМ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FD339-4F0B-4FA3-BB23-9E9D39331BF4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4569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730</Words>
  <Application>Microsoft Office PowerPoint</Application>
  <PresentationFormat>Широкоэкранный</PresentationFormat>
  <Paragraphs>115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Тема Office</vt:lpstr>
      <vt:lpstr>Потребности (спрос) в НПР в России круглый стол АВВЭМ «Внутрироссийская мобильность вузовских преподавателей»</vt:lpstr>
      <vt:lpstr>«…обучение и исследования в университетах должны быть неразделимы, если их преподавание не отстает от изменяющихся потребностей, запросов общества и успехов в научных знаниях» </vt:lpstr>
      <vt:lpstr>Актуальность : анализ потребности в научно-педагогических работниках тесно связана с вопросом совершенствования научного потенциала страны</vt:lpstr>
      <vt:lpstr>Основные положения категории: Спрос на НПР в университетах</vt:lpstr>
      <vt:lpstr>Человеческий капитал кафедры маркетинга РЭУ имени Г.В.Плеханова (по состоянию на 2014-2015 учебный год) </vt:lpstr>
      <vt:lpstr>Факторы Предложения НПР на рынке труда</vt:lpstr>
      <vt:lpstr>Процесс найма НПР (эффективность)</vt:lpstr>
      <vt:lpstr>Нагрузка преподавателей вузов</vt:lpstr>
      <vt:lpstr>Престиж профессии «Преподаватель университета»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Потребности в НПР в российских вузах</dc:title>
  <dc:creator>User</dc:creator>
  <cp:lastModifiedBy>User</cp:lastModifiedBy>
  <cp:revision>12</cp:revision>
  <dcterms:created xsi:type="dcterms:W3CDTF">2015-05-27T14:01:14Z</dcterms:created>
  <dcterms:modified xsi:type="dcterms:W3CDTF">2015-05-28T06:40:57Z</dcterms:modified>
</cp:coreProperties>
</file>