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58" r:id="rId4"/>
    <p:sldId id="274" r:id="rId5"/>
    <p:sldId id="275" r:id="rId6"/>
    <p:sldId id="276" r:id="rId7"/>
    <p:sldId id="278" r:id="rId8"/>
    <p:sldId id="257" r:id="rId9"/>
    <p:sldId id="270" r:id="rId10"/>
    <p:sldId id="269" r:id="rId11"/>
    <p:sldId id="262" r:id="rId12"/>
    <p:sldId id="265" r:id="rId13"/>
    <p:sldId id="266" r:id="rId14"/>
    <p:sldId id="279" r:id="rId15"/>
    <p:sldId id="267" r:id="rId16"/>
    <p:sldId id="268" r:id="rId17"/>
    <p:sldId id="264" r:id="rId18"/>
    <p:sldId id="271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фицерян Анна Аркадьевна" initials="ААА" lastIdx="1" clrIdx="0">
    <p:extLst>
      <p:ext uri="{19B8F6BF-5375-455C-9EA6-DF929625EA0E}">
        <p15:presenceInfo xmlns:p15="http://schemas.microsoft.com/office/powerpoint/2012/main" userId="S-1-5-21-253769567-97405767-927750060-942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Начальный, средний и высший уровни заработной платы НПР</a:t>
            </a:r>
          </a:p>
          <a:p>
            <a:pPr>
              <a:defRPr/>
            </a:pPr>
            <a:r>
              <a:rPr lang="ru-RU" dirty="0" smtClean="0"/>
              <a:t>зарубежных вузов, тыс. долл. США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Лист1!$A$2:$A$28</c:f>
              <c:strCache>
                <c:ptCount val="27"/>
                <c:pt idx="0">
                  <c:v>Армения</c:v>
                </c:pt>
                <c:pt idx="1">
                  <c:v>Китай</c:v>
                </c:pt>
                <c:pt idx="2">
                  <c:v>Эфиопия</c:v>
                </c:pt>
                <c:pt idx="3">
                  <c:v>Казахстан</c:v>
                </c:pt>
                <c:pt idx="4">
                  <c:v>Латвия</c:v>
                </c:pt>
                <c:pt idx="5">
                  <c:v>Мексика</c:v>
                </c:pt>
                <c:pt idx="6">
                  <c:v>Чехия</c:v>
                </c:pt>
                <c:pt idx="7">
                  <c:v>Турция</c:v>
                </c:pt>
                <c:pt idx="8">
                  <c:v>Колумбия</c:v>
                </c:pt>
                <c:pt idx="9">
                  <c:v>Бразилия</c:v>
                </c:pt>
                <c:pt idx="10">
                  <c:v>Япония</c:v>
                </c:pt>
                <c:pt idx="11">
                  <c:v>Франция</c:v>
                </c:pt>
                <c:pt idx="12">
                  <c:v>Аргентина</c:v>
                </c:pt>
                <c:pt idx="13">
                  <c:v>Малайзия</c:v>
                </c:pt>
                <c:pt idx="14">
                  <c:v>Нигерия</c:v>
                </c:pt>
                <c:pt idx="15">
                  <c:v>Израиль</c:v>
                </c:pt>
                <c:pt idx="16">
                  <c:v>Норвегия</c:v>
                </c:pt>
                <c:pt idx="17">
                  <c:v>Германия</c:v>
                </c:pt>
                <c:pt idx="18">
                  <c:v>Нидерланды</c:v>
                </c:pt>
                <c:pt idx="19">
                  <c:v>Австралия</c:v>
                </c:pt>
                <c:pt idx="20">
                  <c:v>Великобритания</c:v>
                </c:pt>
                <c:pt idx="21">
                  <c:v>Саудовская Аравия</c:v>
                </c:pt>
                <c:pt idx="22">
                  <c:v>США</c:v>
                </c:pt>
                <c:pt idx="23">
                  <c:v>Индия</c:v>
                </c:pt>
                <c:pt idx="24">
                  <c:v>Южная Африка</c:v>
                </c:pt>
                <c:pt idx="25">
                  <c:v>Италия</c:v>
                </c:pt>
                <c:pt idx="26">
                  <c:v>Канада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0.5</c:v>
                </c:pt>
                <c:pt idx="1">
                  <c:v>0.3</c:v>
                </c:pt>
                <c:pt idx="2">
                  <c:v>0.7</c:v>
                </c:pt>
                <c:pt idx="3">
                  <c:v>1</c:v>
                </c:pt>
                <c:pt idx="4">
                  <c:v>1</c:v>
                </c:pt>
                <c:pt idx="5">
                  <c:v>1.6</c:v>
                </c:pt>
                <c:pt idx="6">
                  <c:v>1.7</c:v>
                </c:pt>
                <c:pt idx="7">
                  <c:v>2.1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2.8</c:v>
                </c:pt>
                <c:pt idx="14">
                  <c:v>2.8</c:v>
                </c:pt>
                <c:pt idx="15">
                  <c:v>5.0999999999999996</c:v>
                </c:pt>
                <c:pt idx="16">
                  <c:v>4.5</c:v>
                </c:pt>
                <c:pt idx="17">
                  <c:v>5</c:v>
                </c:pt>
                <c:pt idx="18">
                  <c:v>3.2</c:v>
                </c:pt>
                <c:pt idx="19">
                  <c:v>4</c:v>
                </c:pt>
                <c:pt idx="20">
                  <c:v>4</c:v>
                </c:pt>
                <c:pt idx="21">
                  <c:v>3.2</c:v>
                </c:pt>
                <c:pt idx="22">
                  <c:v>5</c:v>
                </c:pt>
                <c:pt idx="23">
                  <c:v>4</c:v>
                </c:pt>
                <c:pt idx="24">
                  <c:v>4</c:v>
                </c:pt>
                <c:pt idx="25">
                  <c:v>3.2</c:v>
                </c:pt>
                <c:pt idx="26">
                  <c:v>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Лист1!$A$2:$A$28</c:f>
              <c:strCache>
                <c:ptCount val="27"/>
                <c:pt idx="0">
                  <c:v>Армения</c:v>
                </c:pt>
                <c:pt idx="1">
                  <c:v>Китай</c:v>
                </c:pt>
                <c:pt idx="2">
                  <c:v>Эфиопия</c:v>
                </c:pt>
                <c:pt idx="3">
                  <c:v>Казахстан</c:v>
                </c:pt>
                <c:pt idx="4">
                  <c:v>Латвия</c:v>
                </c:pt>
                <c:pt idx="5">
                  <c:v>Мексика</c:v>
                </c:pt>
                <c:pt idx="6">
                  <c:v>Чехия</c:v>
                </c:pt>
                <c:pt idx="7">
                  <c:v>Турция</c:v>
                </c:pt>
                <c:pt idx="8">
                  <c:v>Колумбия</c:v>
                </c:pt>
                <c:pt idx="9">
                  <c:v>Бразилия</c:v>
                </c:pt>
                <c:pt idx="10">
                  <c:v>Япония</c:v>
                </c:pt>
                <c:pt idx="11">
                  <c:v>Франция</c:v>
                </c:pt>
                <c:pt idx="12">
                  <c:v>Аргентина</c:v>
                </c:pt>
                <c:pt idx="13">
                  <c:v>Малайзия</c:v>
                </c:pt>
                <c:pt idx="14">
                  <c:v>Нигерия</c:v>
                </c:pt>
                <c:pt idx="15">
                  <c:v>Израиль</c:v>
                </c:pt>
                <c:pt idx="16">
                  <c:v>Норвегия</c:v>
                </c:pt>
                <c:pt idx="17">
                  <c:v>Германия</c:v>
                </c:pt>
                <c:pt idx="18">
                  <c:v>Нидерланды</c:v>
                </c:pt>
                <c:pt idx="19">
                  <c:v>Австралия</c:v>
                </c:pt>
                <c:pt idx="20">
                  <c:v>Великобритания</c:v>
                </c:pt>
                <c:pt idx="21">
                  <c:v>Саудовская Аравия</c:v>
                </c:pt>
                <c:pt idx="22">
                  <c:v>США</c:v>
                </c:pt>
                <c:pt idx="23">
                  <c:v>Индия</c:v>
                </c:pt>
                <c:pt idx="24">
                  <c:v>Южная Африка</c:v>
                </c:pt>
                <c:pt idx="25">
                  <c:v>Италия</c:v>
                </c:pt>
                <c:pt idx="26">
                  <c:v>Канада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  <c:pt idx="0">
                  <c:v>0.6</c:v>
                </c:pt>
                <c:pt idx="1">
                  <c:v>0.7</c:v>
                </c:pt>
                <c:pt idx="2">
                  <c:v>1.2</c:v>
                </c:pt>
                <c:pt idx="3">
                  <c:v>1.4</c:v>
                </c:pt>
                <c:pt idx="4">
                  <c:v>1.9</c:v>
                </c:pt>
                <c:pt idx="5">
                  <c:v>2</c:v>
                </c:pt>
                <c:pt idx="6">
                  <c:v>2.2999999999999998</c:v>
                </c:pt>
                <c:pt idx="7">
                  <c:v>2.7</c:v>
                </c:pt>
                <c:pt idx="8">
                  <c:v>2.7</c:v>
                </c:pt>
                <c:pt idx="9">
                  <c:v>3.1</c:v>
                </c:pt>
                <c:pt idx="10">
                  <c:v>3.5</c:v>
                </c:pt>
                <c:pt idx="11">
                  <c:v>3.3</c:v>
                </c:pt>
                <c:pt idx="12">
                  <c:v>3.9</c:v>
                </c:pt>
                <c:pt idx="13">
                  <c:v>4.9000000000000004</c:v>
                </c:pt>
                <c:pt idx="14">
                  <c:v>4.8</c:v>
                </c:pt>
                <c:pt idx="15">
                  <c:v>4.9000000000000004</c:v>
                </c:pt>
                <c:pt idx="16">
                  <c:v>5</c:v>
                </c:pt>
                <c:pt idx="17">
                  <c:v>5.2</c:v>
                </c:pt>
                <c:pt idx="18">
                  <c:v>5.2</c:v>
                </c:pt>
                <c:pt idx="19">
                  <c:v>5.9</c:v>
                </c:pt>
                <c:pt idx="20">
                  <c:v>6</c:v>
                </c:pt>
                <c:pt idx="21">
                  <c:v>6</c:v>
                </c:pt>
                <c:pt idx="22">
                  <c:v>6.1</c:v>
                </c:pt>
                <c:pt idx="23">
                  <c:v>6</c:v>
                </c:pt>
                <c:pt idx="24">
                  <c:v>6.5</c:v>
                </c:pt>
                <c:pt idx="25">
                  <c:v>6.9</c:v>
                </c:pt>
                <c:pt idx="26">
                  <c:v>7.1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Высший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Лист1!$A$2:$A$28</c:f>
              <c:strCache>
                <c:ptCount val="27"/>
                <c:pt idx="0">
                  <c:v>Армения</c:v>
                </c:pt>
                <c:pt idx="1">
                  <c:v>Китай</c:v>
                </c:pt>
                <c:pt idx="2">
                  <c:v>Эфиопия</c:v>
                </c:pt>
                <c:pt idx="3">
                  <c:v>Казахстан</c:v>
                </c:pt>
                <c:pt idx="4">
                  <c:v>Латвия</c:v>
                </c:pt>
                <c:pt idx="5">
                  <c:v>Мексика</c:v>
                </c:pt>
                <c:pt idx="6">
                  <c:v>Чехия</c:v>
                </c:pt>
                <c:pt idx="7">
                  <c:v>Турция</c:v>
                </c:pt>
                <c:pt idx="8">
                  <c:v>Колумбия</c:v>
                </c:pt>
                <c:pt idx="9">
                  <c:v>Бразилия</c:v>
                </c:pt>
                <c:pt idx="10">
                  <c:v>Япония</c:v>
                </c:pt>
                <c:pt idx="11">
                  <c:v>Франция</c:v>
                </c:pt>
                <c:pt idx="12">
                  <c:v>Аргентина</c:v>
                </c:pt>
                <c:pt idx="13">
                  <c:v>Малайзия</c:v>
                </c:pt>
                <c:pt idx="14">
                  <c:v>Нигерия</c:v>
                </c:pt>
                <c:pt idx="15">
                  <c:v>Израиль</c:v>
                </c:pt>
                <c:pt idx="16">
                  <c:v>Норвегия</c:v>
                </c:pt>
                <c:pt idx="17">
                  <c:v>Германия</c:v>
                </c:pt>
                <c:pt idx="18">
                  <c:v>Нидерланды</c:v>
                </c:pt>
                <c:pt idx="19">
                  <c:v>Австралия</c:v>
                </c:pt>
                <c:pt idx="20">
                  <c:v>Великобритания</c:v>
                </c:pt>
                <c:pt idx="21">
                  <c:v>Саудовская Аравия</c:v>
                </c:pt>
                <c:pt idx="22">
                  <c:v>США</c:v>
                </c:pt>
                <c:pt idx="23">
                  <c:v>Индия</c:v>
                </c:pt>
                <c:pt idx="24">
                  <c:v>Южная Африка</c:v>
                </c:pt>
                <c:pt idx="25">
                  <c:v>Италия</c:v>
                </c:pt>
                <c:pt idx="26">
                  <c:v>Канада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  <c:pt idx="0">
                  <c:v>0.7</c:v>
                </c:pt>
                <c:pt idx="1">
                  <c:v>1</c:v>
                </c:pt>
                <c:pt idx="2">
                  <c:v>1.6</c:v>
                </c:pt>
                <c:pt idx="3">
                  <c:v>2.2000000000000002</c:v>
                </c:pt>
                <c:pt idx="4">
                  <c:v>2.8</c:v>
                </c:pt>
                <c:pt idx="5">
                  <c:v>2.4</c:v>
                </c:pt>
                <c:pt idx="6">
                  <c:v>4</c:v>
                </c:pt>
                <c:pt idx="7">
                  <c:v>3.9</c:v>
                </c:pt>
                <c:pt idx="8">
                  <c:v>4</c:v>
                </c:pt>
                <c:pt idx="9">
                  <c:v>4.8</c:v>
                </c:pt>
                <c:pt idx="10">
                  <c:v>4.8</c:v>
                </c:pt>
                <c:pt idx="11">
                  <c:v>5</c:v>
                </c:pt>
                <c:pt idx="12">
                  <c:v>4.2</c:v>
                </c:pt>
                <c:pt idx="13">
                  <c:v>7.9</c:v>
                </c:pt>
                <c:pt idx="14">
                  <c:v>6.1</c:v>
                </c:pt>
                <c:pt idx="15">
                  <c:v>6.3</c:v>
                </c:pt>
                <c:pt idx="16">
                  <c:v>5.9</c:v>
                </c:pt>
                <c:pt idx="17">
                  <c:v>6.3</c:v>
                </c:pt>
                <c:pt idx="18">
                  <c:v>7.1</c:v>
                </c:pt>
                <c:pt idx="19">
                  <c:v>7.6</c:v>
                </c:pt>
                <c:pt idx="20">
                  <c:v>8.3000000000000007</c:v>
                </c:pt>
                <c:pt idx="21">
                  <c:v>8.5</c:v>
                </c:pt>
                <c:pt idx="22">
                  <c:v>7.2</c:v>
                </c:pt>
                <c:pt idx="23">
                  <c:v>7.1</c:v>
                </c:pt>
                <c:pt idx="24">
                  <c:v>9</c:v>
                </c:pt>
                <c:pt idx="25">
                  <c:v>9.1</c:v>
                </c:pt>
                <c:pt idx="26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8963608"/>
        <c:axId val="146345200"/>
      </c:barChart>
      <c:catAx>
        <c:axId val="218963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345200"/>
        <c:crosses val="autoZero"/>
        <c:auto val="1"/>
        <c:lblAlgn val="ctr"/>
        <c:lblOffset val="100"/>
        <c:noMultiLvlLbl val="0"/>
      </c:catAx>
      <c:valAx>
        <c:axId val="14634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896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F08E1D-60F6-4356-BB82-2B95832A22A3}" type="doc">
      <dgm:prSet loTypeId="urn:microsoft.com/office/officeart/2005/8/layout/pyramid1" loCatId="pyramid" qsTypeId="urn:microsoft.com/office/officeart/2005/8/quickstyle/simple1" qsCatId="simple" csTypeId="urn:microsoft.com/office/officeart/2005/8/colors/colorful1" csCatId="colorful" phldr="1"/>
      <dgm:spPr/>
    </dgm:pt>
    <dgm:pt modelId="{48B46971-73B9-4CA7-BC94-9E5463972C5F}">
      <dgm:prSet phldrT="[Текст]" custT="1"/>
      <dgm:spPr/>
      <dgm:t>
        <a:bodyPr/>
        <a:lstStyle/>
        <a:p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ВЫСШИЙ</a:t>
          </a:r>
          <a:endParaRPr lang="ru-RU" sz="16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(профессора)</a:t>
          </a:r>
        </a:p>
        <a:p>
          <a:endParaRPr lang="ru-RU" sz="5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FFB540-AC86-4CFF-96E6-56ACD52E54EF}" type="parTrans" cxnId="{87D1D613-C6BB-4FCA-A5B1-FDD958F60704}">
      <dgm:prSet/>
      <dgm:spPr/>
      <dgm:t>
        <a:bodyPr/>
        <a:lstStyle/>
        <a:p>
          <a:endParaRPr lang="ru-RU" sz="2000"/>
        </a:p>
      </dgm:t>
    </dgm:pt>
    <dgm:pt modelId="{D79503F9-EB4D-4DAA-BD12-CB270F7B769D}" type="sibTrans" cxnId="{87D1D613-C6BB-4FCA-A5B1-FDD958F60704}">
      <dgm:prSet/>
      <dgm:spPr/>
      <dgm:t>
        <a:bodyPr/>
        <a:lstStyle/>
        <a:p>
          <a:endParaRPr lang="ru-RU" sz="2000"/>
        </a:p>
      </dgm:t>
    </dgm:pt>
    <dgm:pt modelId="{D7D0D6F2-91DD-4B9C-A1A8-4624C7879D8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СРЕДНИЙ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(старшие инструкторы, доценты)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4EB5DA-7274-4E66-B948-4354787D8993}" type="parTrans" cxnId="{22ED6980-8A11-4A2E-94B1-BEB0D78B07A8}">
      <dgm:prSet/>
      <dgm:spPr/>
      <dgm:t>
        <a:bodyPr/>
        <a:lstStyle/>
        <a:p>
          <a:endParaRPr lang="ru-RU" sz="2000"/>
        </a:p>
      </dgm:t>
    </dgm:pt>
    <dgm:pt modelId="{B4738CE5-D146-4C3A-875F-0CDC7EADAE55}" type="sibTrans" cxnId="{22ED6980-8A11-4A2E-94B1-BEB0D78B07A8}">
      <dgm:prSet/>
      <dgm:spPr/>
      <dgm:t>
        <a:bodyPr/>
        <a:lstStyle/>
        <a:p>
          <a:endParaRPr lang="ru-RU" sz="2000"/>
        </a:p>
      </dgm:t>
    </dgm:pt>
    <dgm:pt modelId="{943AFDA3-8E79-42C8-887E-A64281A2062B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НАЧАЛЬНЫЙ</a:t>
          </a:r>
        </a:p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(инструкторы, ассистенты и др.)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D7777-5208-491F-9171-C56F9A8652E1}" type="parTrans" cxnId="{78E01D5B-8F47-409C-AF5D-43B466560ED0}">
      <dgm:prSet/>
      <dgm:spPr/>
      <dgm:t>
        <a:bodyPr/>
        <a:lstStyle/>
        <a:p>
          <a:endParaRPr lang="ru-RU" sz="2000"/>
        </a:p>
      </dgm:t>
    </dgm:pt>
    <dgm:pt modelId="{5B27123E-96D2-43BF-BD2F-BB3BCF7C2C4C}" type="sibTrans" cxnId="{78E01D5B-8F47-409C-AF5D-43B466560ED0}">
      <dgm:prSet/>
      <dgm:spPr/>
      <dgm:t>
        <a:bodyPr/>
        <a:lstStyle/>
        <a:p>
          <a:endParaRPr lang="ru-RU" sz="2000"/>
        </a:p>
      </dgm:t>
    </dgm:pt>
    <dgm:pt modelId="{B6689293-E9A3-46BC-A5D2-8896E7B05868}" type="pres">
      <dgm:prSet presAssocID="{CEF08E1D-60F6-4356-BB82-2B95832A22A3}" presName="Name0" presStyleCnt="0">
        <dgm:presLayoutVars>
          <dgm:dir/>
          <dgm:animLvl val="lvl"/>
          <dgm:resizeHandles val="exact"/>
        </dgm:presLayoutVars>
      </dgm:prSet>
      <dgm:spPr/>
    </dgm:pt>
    <dgm:pt modelId="{4D5EAA35-3305-43B3-AA07-A005F12E5CB5}" type="pres">
      <dgm:prSet presAssocID="{48B46971-73B9-4CA7-BC94-9E5463972C5F}" presName="Name8" presStyleCnt="0"/>
      <dgm:spPr/>
    </dgm:pt>
    <dgm:pt modelId="{7B39E4BB-867A-4ACB-A86A-F42EF674DD62}" type="pres">
      <dgm:prSet presAssocID="{48B46971-73B9-4CA7-BC94-9E5463972C5F}" presName="level" presStyleLbl="node1" presStyleIdx="0" presStyleCnt="3" custLinFactNeighborX="-5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2C6E1C-3939-4491-92D3-80CC51B57F56}" type="pres">
      <dgm:prSet presAssocID="{48B46971-73B9-4CA7-BC94-9E5463972C5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D72DF-44A8-485A-8189-A1A6DDF53D07}" type="pres">
      <dgm:prSet presAssocID="{D7D0D6F2-91DD-4B9C-A1A8-4624C7879D86}" presName="Name8" presStyleCnt="0"/>
      <dgm:spPr/>
    </dgm:pt>
    <dgm:pt modelId="{0FD57392-49DE-4045-978A-4A14B1759BF1}" type="pres">
      <dgm:prSet presAssocID="{D7D0D6F2-91DD-4B9C-A1A8-4624C7879D8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EFE85-53AB-412B-A03F-6C29FF6321FC}" type="pres">
      <dgm:prSet presAssocID="{D7D0D6F2-91DD-4B9C-A1A8-4624C7879D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243A9-06F9-44AA-A31A-464A4B253825}" type="pres">
      <dgm:prSet presAssocID="{943AFDA3-8E79-42C8-887E-A64281A2062B}" presName="Name8" presStyleCnt="0"/>
      <dgm:spPr/>
    </dgm:pt>
    <dgm:pt modelId="{569C3FCE-8214-4A39-BFD0-97AFD32AE360}" type="pres">
      <dgm:prSet presAssocID="{943AFDA3-8E79-42C8-887E-A64281A2062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EC385-2506-4D02-9A28-821DD187136F}" type="pres">
      <dgm:prSet presAssocID="{943AFDA3-8E79-42C8-887E-A64281A2062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FBDA1E-A8FC-4CDB-8EF7-EE4AC1D2B5C2}" type="presOf" srcId="{943AFDA3-8E79-42C8-887E-A64281A2062B}" destId="{239EC385-2506-4D02-9A28-821DD187136F}" srcOrd="1" destOrd="0" presId="urn:microsoft.com/office/officeart/2005/8/layout/pyramid1"/>
    <dgm:cxn modelId="{78E01D5B-8F47-409C-AF5D-43B466560ED0}" srcId="{CEF08E1D-60F6-4356-BB82-2B95832A22A3}" destId="{943AFDA3-8E79-42C8-887E-A64281A2062B}" srcOrd="2" destOrd="0" parTransId="{42CD7777-5208-491F-9171-C56F9A8652E1}" sibTransId="{5B27123E-96D2-43BF-BD2F-BB3BCF7C2C4C}"/>
    <dgm:cxn modelId="{F6D7B23D-DF0D-4A9E-A232-AE95954C05DB}" type="presOf" srcId="{CEF08E1D-60F6-4356-BB82-2B95832A22A3}" destId="{B6689293-E9A3-46BC-A5D2-8896E7B05868}" srcOrd="0" destOrd="0" presId="urn:microsoft.com/office/officeart/2005/8/layout/pyramid1"/>
    <dgm:cxn modelId="{EFCF9DAA-8DEE-4536-A319-391BBF6FE53A}" type="presOf" srcId="{48B46971-73B9-4CA7-BC94-9E5463972C5F}" destId="{7B39E4BB-867A-4ACB-A86A-F42EF674DD62}" srcOrd="0" destOrd="0" presId="urn:microsoft.com/office/officeart/2005/8/layout/pyramid1"/>
    <dgm:cxn modelId="{5801072D-F4BC-438B-BEF3-C327FF69C138}" type="presOf" srcId="{D7D0D6F2-91DD-4B9C-A1A8-4624C7879D86}" destId="{0FD57392-49DE-4045-978A-4A14B1759BF1}" srcOrd="0" destOrd="0" presId="urn:microsoft.com/office/officeart/2005/8/layout/pyramid1"/>
    <dgm:cxn modelId="{746E9B83-5E5D-4AA2-99D6-40D2942D22E2}" type="presOf" srcId="{D7D0D6F2-91DD-4B9C-A1A8-4624C7879D86}" destId="{A39EFE85-53AB-412B-A03F-6C29FF6321FC}" srcOrd="1" destOrd="0" presId="urn:microsoft.com/office/officeart/2005/8/layout/pyramid1"/>
    <dgm:cxn modelId="{2A127692-61B1-4552-894C-C42CC031474F}" type="presOf" srcId="{48B46971-73B9-4CA7-BC94-9E5463972C5F}" destId="{8D2C6E1C-3939-4491-92D3-80CC51B57F56}" srcOrd="1" destOrd="0" presId="urn:microsoft.com/office/officeart/2005/8/layout/pyramid1"/>
    <dgm:cxn modelId="{87D1D613-C6BB-4FCA-A5B1-FDD958F60704}" srcId="{CEF08E1D-60F6-4356-BB82-2B95832A22A3}" destId="{48B46971-73B9-4CA7-BC94-9E5463972C5F}" srcOrd="0" destOrd="0" parTransId="{D0FFB540-AC86-4CFF-96E6-56ACD52E54EF}" sibTransId="{D79503F9-EB4D-4DAA-BD12-CB270F7B769D}"/>
    <dgm:cxn modelId="{22ED6980-8A11-4A2E-94B1-BEB0D78B07A8}" srcId="{CEF08E1D-60F6-4356-BB82-2B95832A22A3}" destId="{D7D0D6F2-91DD-4B9C-A1A8-4624C7879D86}" srcOrd="1" destOrd="0" parTransId="{8C4EB5DA-7274-4E66-B948-4354787D8993}" sibTransId="{B4738CE5-D146-4C3A-875F-0CDC7EADAE55}"/>
    <dgm:cxn modelId="{1BD84D95-EBE2-4D48-889D-B860919EA10F}" type="presOf" srcId="{943AFDA3-8E79-42C8-887E-A64281A2062B}" destId="{569C3FCE-8214-4A39-BFD0-97AFD32AE360}" srcOrd="0" destOrd="0" presId="urn:microsoft.com/office/officeart/2005/8/layout/pyramid1"/>
    <dgm:cxn modelId="{AD4BD6A7-AD13-4617-AE1A-0517DC6D852C}" type="presParOf" srcId="{B6689293-E9A3-46BC-A5D2-8896E7B05868}" destId="{4D5EAA35-3305-43B3-AA07-A005F12E5CB5}" srcOrd="0" destOrd="0" presId="urn:microsoft.com/office/officeart/2005/8/layout/pyramid1"/>
    <dgm:cxn modelId="{68CE5B6E-1F08-4FEB-A7B0-A389FBA1DB8F}" type="presParOf" srcId="{4D5EAA35-3305-43B3-AA07-A005F12E5CB5}" destId="{7B39E4BB-867A-4ACB-A86A-F42EF674DD62}" srcOrd="0" destOrd="0" presId="urn:microsoft.com/office/officeart/2005/8/layout/pyramid1"/>
    <dgm:cxn modelId="{C254A1A5-5838-4A64-AFE8-2C5B1BC89978}" type="presParOf" srcId="{4D5EAA35-3305-43B3-AA07-A005F12E5CB5}" destId="{8D2C6E1C-3939-4491-92D3-80CC51B57F56}" srcOrd="1" destOrd="0" presId="urn:microsoft.com/office/officeart/2005/8/layout/pyramid1"/>
    <dgm:cxn modelId="{B0E38FD3-7DCD-445A-B56B-A4CC2B000518}" type="presParOf" srcId="{B6689293-E9A3-46BC-A5D2-8896E7B05868}" destId="{FA8D72DF-44A8-485A-8189-A1A6DDF53D07}" srcOrd="1" destOrd="0" presId="urn:microsoft.com/office/officeart/2005/8/layout/pyramid1"/>
    <dgm:cxn modelId="{E5C15129-E5A1-48B8-9C9A-E5E531812F49}" type="presParOf" srcId="{FA8D72DF-44A8-485A-8189-A1A6DDF53D07}" destId="{0FD57392-49DE-4045-978A-4A14B1759BF1}" srcOrd="0" destOrd="0" presId="urn:microsoft.com/office/officeart/2005/8/layout/pyramid1"/>
    <dgm:cxn modelId="{3DCA0CE7-C6FD-46C7-A515-DA7F848CDEE6}" type="presParOf" srcId="{FA8D72DF-44A8-485A-8189-A1A6DDF53D07}" destId="{A39EFE85-53AB-412B-A03F-6C29FF6321FC}" srcOrd="1" destOrd="0" presId="urn:microsoft.com/office/officeart/2005/8/layout/pyramid1"/>
    <dgm:cxn modelId="{BFEDA4EF-AA98-4EB0-9F6B-87F81D6C9FA8}" type="presParOf" srcId="{B6689293-E9A3-46BC-A5D2-8896E7B05868}" destId="{831243A9-06F9-44AA-A31A-464A4B253825}" srcOrd="2" destOrd="0" presId="urn:microsoft.com/office/officeart/2005/8/layout/pyramid1"/>
    <dgm:cxn modelId="{E17530D5-5FDD-4549-8D52-89224C5F0062}" type="presParOf" srcId="{831243A9-06F9-44AA-A31A-464A4B253825}" destId="{569C3FCE-8214-4A39-BFD0-97AFD32AE360}" srcOrd="0" destOrd="0" presId="urn:microsoft.com/office/officeart/2005/8/layout/pyramid1"/>
    <dgm:cxn modelId="{FF3D1AA3-715A-4DC8-AA4A-49D20BF67210}" type="presParOf" srcId="{831243A9-06F9-44AA-A31A-464A4B253825}" destId="{239EC385-2506-4D02-9A28-821DD187136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AE6A-84B4-49C0-9D68-222C1E073B98}" type="datetimeFigureOut">
              <a:rPr lang="ru-RU" smtClean="0"/>
              <a:t>25.06.2015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5C0F5-2EFA-487F-AE51-677D4A0397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8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5C0F5-2EFA-487F-AE51-677D4A03979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99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B6D6-D3E5-408A-8E0D-FCB954455C70}" type="datetime1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B6C6-903A-48B1-B1CB-794BB7AF7EB2}" type="datetime1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70B42-FF30-4468-9148-F92A2F62501C}" type="datetime1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AFBA-1BDA-46E7-9FE1-89E1BED8B51B}" type="datetime1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72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E4F1-E72B-46A8-A71B-5718CC2DCD94}" type="datetime1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41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35E20-65CF-427E-B0BD-7EBAFCC7EE25}" type="datetime1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23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E994-EE91-40FB-B465-5EEC77A6C2EB}" type="datetime1">
              <a:rPr lang="ru-RU" smtClean="0"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6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D8811-642B-4151-A3F9-666EC8032DFA}" type="datetime1">
              <a:rPr lang="ru-RU" smtClean="0"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8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AE4D-22C2-4AC8-9DC9-00879F2A1032}" type="datetime1">
              <a:rPr lang="ru-RU" smtClean="0"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26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050A-D42D-4F71-89EC-D2625DC86A5A}" type="datetime1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4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D85C-E2C8-4D07-B64C-72516E93D0F4}" type="datetime1">
              <a:rPr lang="ru-RU" smtClean="0"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21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CDA46-6D26-424C-8411-175AC4FF2474}" type="datetime1">
              <a:rPr lang="ru-RU" smtClean="0"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51598-35D1-41AC-8C2A-FBC7D0092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4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39346" y="227046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Исчисляется для сравнения привлекательности академической профессии;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сравнении среднего уровня заработной платы учитываются следующие факторы: </a:t>
            </a:r>
          </a:p>
          <a:p>
            <a:pPr lvl="1">
              <a:lnSpc>
                <a:spcPct val="15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 стоимости проживания при помощи паритета покупательной способности;</a:t>
            </a:r>
          </a:p>
          <a:p>
            <a:pPr lvl="1">
              <a:lnSpc>
                <a:spcPct val="15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академической иерархии: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4077" y="1487239"/>
            <a:ext cx="7083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заработной платы: общие сведения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754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49947"/>
              </p:ext>
            </p:extLst>
          </p:nvPr>
        </p:nvGraphicFramePr>
        <p:xfrm>
          <a:off x="451694" y="1178808"/>
          <a:ext cx="11292287" cy="5283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683"/>
                <a:gridCol w="3389976"/>
                <a:gridCol w="1855325"/>
                <a:gridCol w="1898845"/>
                <a:gridCol w="2258458"/>
              </a:tblGrid>
              <a:tr h="5832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Вуз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студентов (1)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преподавателей (2)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(1)/(2)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Оксфордский университет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1,608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Париж 1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Сорбонна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23 505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Гейдельбергский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30 873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Италия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Болонский университет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82 363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2 850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Гарвардский университет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21 225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Торонто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47 259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Норвегия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Осло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27 628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Саудовская Аравия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им. Короля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51 168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Пекина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30 307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Япония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Токийский университет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28 697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2 429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Южная Корея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Йонсей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38 725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32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национальный университет им. аль-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Фараби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1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Монголия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университет Монголии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554" y="489301"/>
            <a:ext cx="103358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КОЛИЧЕСТВА СТУДЕНТОВ К КОЛИЧЕСТВУ ПРЕПОДАВАТЕЛЕЙ ВЕДУЩИХ ВУЗОВ ЗАРУБЕЖНЫХ СТРАН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7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4921"/>
            <a:ext cx="10515600" cy="515594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– один из важнейших индикаторов результатов деятельности вуза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особенностей системы образования той или иной страны к показателям активного вовлечения вуза в научную деятельность можно отнести следующие: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цитирований на одного ППС;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цитирований на одну статью;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Нормализованный показатель цитирования с учетом предметной области. SСPP/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SFCSm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SFCSm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средний показатель цитирования в области;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часто цитируемых публикаций;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публикаций;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публикаций на одного ППС;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дохода вуза от исследований;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доходов от научных исследований, полученных на конкурсной основе;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числа защитившихся исследователей и профессоров к количеству завершенных докторских диссертаций;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международных наград и призов.</a:t>
            </a: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537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9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02057"/>
            <a:ext cx="10515600" cy="51559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вузов ведущих стран мира (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США, Канада, Великобритания, Германия, Нидерланды, Норвегия, Китай, Южная Корея, Сингапур, Южная Африка, Саудовская Аравия, Казахстан и др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– повышение качества и результативности исследований: </a:t>
            </a:r>
          </a:p>
          <a:p>
            <a:pPr lvl="1"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акцента на прикладные разработки; </a:t>
            </a:r>
          </a:p>
          <a:p>
            <a:pPr lvl="1"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тематики исследований;</a:t>
            </a:r>
          </a:p>
          <a:p>
            <a:pPr lvl="1"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новейших направлений исследований;</a:t>
            </a:r>
          </a:p>
          <a:p>
            <a:pPr lvl="1"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круга спонсоров и источников финансирования; </a:t>
            </a:r>
          </a:p>
          <a:p>
            <a:pPr lvl="1"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показателя количества публикаций и индекса цитирования;</a:t>
            </a:r>
          </a:p>
          <a:p>
            <a:pPr lvl="1"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студентов и преподавателей в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грантовые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проекты;</a:t>
            </a:r>
          </a:p>
          <a:p>
            <a:pPr lvl="1" algn="just">
              <a:lnSpc>
                <a:spcPct val="12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числа патентов.</a:t>
            </a:r>
          </a:p>
          <a:p>
            <a:pPr algn="just">
              <a:lnSpc>
                <a:spcPct val="12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9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4921"/>
            <a:ext cx="10515600" cy="515594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финансирования: 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многих странах государственные расходы в среднем составляют от 40 до 80% всех расходов на высшее образование;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Западная Европа, США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примерно равное распределение финансовых ресурсов между государственным и частным капиталом;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распространена система государственных грантов и специальных фондов. Она распространена не только в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США, Германии, Великобритании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в таких странах, как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Корея, Гонконг, Сингапур, Казахстан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Японии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бюджетные средства направляются в основном в исследовательские университеты. Основной приоритет – внедрение новейших достижений в промышленность.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тенденция стран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Западной Европы, США, Сингапура, Японии, стран Ближнего Востока, Южной Африки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инновационная направленность научной деятельности:</a:t>
            </a:r>
          </a:p>
          <a:p>
            <a:pPr lvl="1"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вузы Великобритании тесно сотрудничают с исследовательскими институтами, компаниями и различными сферами бизнеса стран мира.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условия в странах меняются, поэтому некоторые вузы сталкиваются с необходимостью коммерциализации научной деятельности. </a:t>
            </a:r>
          </a:p>
          <a:p>
            <a:pPr lvl="1">
              <a:lnSpc>
                <a:spcPct val="12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537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05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200" y="537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67219" y="981468"/>
            <a:ext cx="8857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Зарубежный опыт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481094"/>
              </p:ext>
            </p:extLst>
          </p:nvPr>
        </p:nvGraphicFramePr>
        <p:xfrm>
          <a:off x="378245" y="1459964"/>
          <a:ext cx="11435509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033"/>
                <a:gridCol w="3808058"/>
                <a:gridCol w="55194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Страна/ Регион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 финансирования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Большинство стран мира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расходы в среднем составляют от 40 до 80%.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Западная Европа, США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Примерно равное распределение финансовых ресурсов между государственным и частным капиталом.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США, Германия, Великобритания, Республика Корея, Гонконг, Сингапур, Казахстан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Широко распространена система государственных грантов и специальных фондов.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Япония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средства направляются в основном в исследовательские университеты. Основной приоритет – внедрение новейших достижений в промышленность.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Западная Европа, США, Сингапур, Япония, страны Ближнего Востока, Южная Африка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Инновационная направленность научной деятельности.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Вузы тесно сотрудничают с исследовательскими институтами, компаниями и различными сферами бизнеса стран мира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20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641" y="-185351"/>
            <a:ext cx="1150161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«ИНТЕРФАКС» по степени вовлеченности вузов стран-участниц СНГ, Грузии, Латвии, Литвы и Эстонии в научную деятельность, 2014 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415109"/>
              </p:ext>
            </p:extLst>
          </p:nvPr>
        </p:nvGraphicFramePr>
        <p:xfrm>
          <a:off x="838197" y="873382"/>
          <a:ext cx="10498159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0467"/>
                <a:gridCol w="6237692"/>
              </a:tblGrid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рейтинге согласно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активности участия вузов в научной 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Беларусь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Эстония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Грузия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Азербайджан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Киргизия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Молдова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Узбекистан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Таджикистан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46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Туркмения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066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Пояснения к таблице: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 составлялся по следующим показателям:</a:t>
            </a:r>
          </a:p>
          <a:p>
            <a:pPr lvl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научной продуктивности в русскоязычном пространстве;</a:t>
            </a:r>
          </a:p>
          <a:p>
            <a:pPr lvl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научной продуктивности в глобальном пространстве;</a:t>
            </a:r>
          </a:p>
          <a:p>
            <a:pPr lvl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цитируемости научных публикаций в русскоязычном пространстве;</a:t>
            </a:r>
          </a:p>
          <a:p>
            <a:pPr lvl="1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цитируемости научных публикаций в глобальном пространстве.</a:t>
            </a:r>
          </a:p>
          <a:p>
            <a:pPr marL="457200" lvl="1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рейтинге НЕ принимали участия вузы военных ведомств, искусства, физической культуры и спорта, теологические.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15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 ПРЕПОДАВАТЕЛЕЙ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76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сотрудники или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могут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стажировку с целью осуществления собственного исследовательского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 проводится в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ведущих образовательных учреждениях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научно-исследовательских 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 может быть как самостоятельным видом дополнительного профессионального образования, так и одним из разделов учебного плана при освоении программ повышения квалификации и профессиональной переподготовки.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2932880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8676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стажировки может предусматривать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технологии производства работ,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разработки учебно-методических пособий используемых в учебном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процессе;</a:t>
            </a:r>
          </a:p>
          <a:p>
            <a:pPr lvl="1">
              <a:lnSpc>
                <a:spcPct val="15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функциональных обязанностей должностных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для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будущих функциональных обязанностей и решаемых профессиональных задач обучаемых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студентов;</a:t>
            </a:r>
          </a:p>
          <a:p>
            <a:pPr lvl="1">
              <a:lnSpc>
                <a:spcPct val="150000"/>
              </a:lnSpc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конкретных продуктов для предприятия,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планировании работы организации,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мероприятиях и др.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 ПРЕПОДАВАТЕЛЕЙ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5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8676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стажировки устанавливаются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договоренности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конкретной организацией, продолжительность стажировки как самостоятельного вида дополнительного профессионального образования должна соответствовать минимальному объему образовательной программы повышения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 ПРЕПОДАВАТЕЛЕЙ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27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4077" y="1487239"/>
            <a:ext cx="7083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академической иерархии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791018382"/>
              </p:ext>
            </p:extLst>
          </p:nvPr>
        </p:nvGraphicFramePr>
        <p:xfrm>
          <a:off x="2554077" y="2005070"/>
          <a:ext cx="6698257" cy="4384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827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39346" y="2072164"/>
            <a:ext cx="11147854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для поощрения преподавательской и исследовательской деятельности наряду с законами об увеличении автономии вузов и о внедрении большей дифференциации среди академических кадров;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Премии – неотъемлемая часть исчисления академического дохода.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7218" y="1434427"/>
            <a:ext cx="8857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ремии и дополнительные льготы: общие сведения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06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39346" y="2072164"/>
            <a:ext cx="11147854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Критерии, использующиеся при исчислении: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7218" y="1434427"/>
            <a:ext cx="8857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ремии и дополнительные льготы: зарубежный опыт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884916"/>
              </p:ext>
            </p:extLst>
          </p:nvPr>
        </p:nvGraphicFramePr>
        <p:xfrm>
          <a:off x="739346" y="2662907"/>
          <a:ext cx="10707177" cy="3407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059"/>
                <a:gridCol w="3569059"/>
                <a:gridCol w="3569059"/>
              </a:tblGrid>
              <a:tr h="597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93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Германия, Нидерланды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Семейный статус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Национальные нормативно-правовые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документы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надбавки определяются индивидуально, например, премии по результатам деятельности, или же в зависимости от навыков ведения переговоров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7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Ученая степень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работы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различных премий, преподаватель с пятилетним стажем может легко выйти на ежемесячный доход в 3000 – 3500 евро.</a:t>
                      </a:r>
                    </a:p>
                    <a:p>
                      <a:pPr algn="l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84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67218" y="1434427"/>
            <a:ext cx="8857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кадемические контракты и должности: общие сведения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4"/>
          <p:cNvSpPr>
            <a:spLocks noGrp="1"/>
          </p:cNvSpPr>
          <p:nvPr>
            <p:ph idx="1"/>
          </p:nvPr>
        </p:nvSpPr>
        <p:spPr>
          <a:xfrm>
            <a:off x="640194" y="2270468"/>
            <a:ext cx="11147854" cy="26761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тенденция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переход к назначениям на ограниченный срок и увеличению преподавательской деятельности с неполной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нагрузкой.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стимулировать  продвижение по службе: «повышайся или уходи».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профессора дает наибольшую гарантию бессрочного рабочего контракта.</a:t>
            </a:r>
          </a:p>
        </p:txBody>
      </p:sp>
    </p:spTree>
    <p:extLst>
      <p:ext uri="{BB962C8B-B14F-4D97-AF65-F5344CB8AC3E}">
        <p14:creationId xmlns:p14="http://schemas.microsoft.com/office/powerpoint/2010/main" val="249281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667218" y="1434427"/>
            <a:ext cx="8857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кадемические контракты и должности: зарубежный опыт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246941"/>
              </p:ext>
            </p:extLst>
          </p:nvPr>
        </p:nvGraphicFramePr>
        <p:xfrm>
          <a:off x="429658" y="1946811"/>
          <a:ext cx="11336355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802"/>
                <a:gridCol w="75465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Страна/ регион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Большинство стран Западной Европы, Эфиопия, Нигерия, Южная Африка, Аргентина, Саудовская Аравия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продления контрактов довольно строгие, по окончании срока действия преподаватель покидает вуз.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Германия, Франция, Нидерланды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Профессора, как правило, являются государственными служащими с постоянным, бессрочным контрактом, который они получают после получения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хабилитации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habilitation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[1]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Европа, Африка, Ближний Восток, Малайзия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Гарантии рабочих мест и заработных плат для большей части академических кадров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обеспечиваются в гораздо меньшей степени по сравнению с профессорами.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Германия, Нидерланды, Австрия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увеличения з/п – подача заявления на работу в другом вузе. Если подача заявления успешна, бывает возможным договориться о дополнительных преференциях, оставаясь работать на прежнем месте работы. Благодаря социальной страховке и льготам, доход немецких преподавателей достаточно высок по сравнению с другими странами Европы.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38199" y="6256659"/>
            <a:ext cx="105973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Хабилитация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процедура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высшей академической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некоторых европейских и азиатских государствах </a:t>
            </a:r>
          </a:p>
        </p:txBody>
      </p:sp>
    </p:spTree>
    <p:extLst>
      <p:ext uri="{BB962C8B-B14F-4D97-AF65-F5344CB8AC3E}">
        <p14:creationId xmlns:p14="http://schemas.microsoft.com/office/powerpoint/2010/main" val="93081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7218" y="1434427"/>
            <a:ext cx="88575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Академическая автономия: зарубежный опыт привлечения персонала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706828"/>
              </p:ext>
            </p:extLst>
          </p:nvPr>
        </p:nvGraphicFramePr>
        <p:xfrm>
          <a:off x="429658" y="1946811"/>
          <a:ext cx="11336355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802"/>
                <a:gridCol w="75465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Страна/ регион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Особенности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Западная Европа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Вузы в 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имеют гораздо больше автономии в вопросах привлечения на работу кадров и определения их заработной платы, чем в большинстве других вузов Европы.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 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имеют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статуса государственных служащих;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идея состоит в привлечении высококачественного профессорско-преподавательского состава, предлагая более выгодные зарплаты и условия труда;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университет имеет различные правила найма, вознаграждения и критерии продвижения по службе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Великобритания, Германия, Саудовская Аравия, Южная Корея, Китай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последние несколько лет вузы пытаются привлечь ведущих ученых с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помощью нематериальных выгод (новейшее оборудование и лаборатории);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Наблюдается повышение академической заработной платы и расширение дополнительных льгот.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69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758516"/>
              </p:ext>
            </p:extLst>
          </p:nvPr>
        </p:nvGraphicFramePr>
        <p:xfrm>
          <a:off x="838200" y="1495168"/>
          <a:ext cx="10515600" cy="468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8199" y="33969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ЗАРАБОТНОЙ ПЛАТЫ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09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843913"/>
              </p:ext>
            </p:extLst>
          </p:nvPr>
        </p:nvGraphicFramePr>
        <p:xfrm>
          <a:off x="541867" y="730922"/>
          <a:ext cx="10783474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8528"/>
                <a:gridCol w="1786521"/>
                <a:gridCol w="1641513"/>
                <a:gridCol w="5166912"/>
              </a:tblGrid>
              <a:tr h="47016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Аудиторные занятия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Комментарии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23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США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13-15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Нагрузка 40%+40%+20% (НИР, преподавание, общественная работа);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Действует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ринцип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академической свободы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работу профессора отсутствует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вмешательство со стороны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Саббатикал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Subbatical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раз в 7 лет профессор имеет право на годовой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отпуск при сохранении обычных выплат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23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Германия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17-20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Сейчас вузы стараются следовать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рекомендованной норме нагрузки: 20-25 ч/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Годовой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саббатикал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 в 5 лет при средних ежемесячных выплатах до 6 500 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23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является государственным чиновником министерства науки и имеет пожизненную гарантию рабочего места.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Возможность годового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саббатикала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 в 5 лет.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23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13-15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ч/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Режим профессора:  два семестра 3,5-4 месяца в году;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Кроме зарплаты, полагаются приличные льготы - </a:t>
                      </a:r>
                      <a:r>
                        <a:rPr lang="ru-RU" sz="140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отчисления в пенсионный фонд, страховка жизни и медицинская страховка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которые могут распространяться и на членов семьи.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Годовой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саббатикал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 в 7 лет.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17537" y="279981"/>
            <a:ext cx="103358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АКАДЕМИЧЕСКОЙ НАГРУЗКИ СТРЕДНЕСТАТИСТИЧЕСКОГО ПРОФЕССОРА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03" y="5982159"/>
            <a:ext cx="11283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Саббатикал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рабочего времени, при которой работник предприятия получает длительный отпуск,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длительный период времени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работает неполное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44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1660</Words>
  <Application>Microsoft Office PowerPoint</Application>
  <PresentationFormat>Широкоэкранный</PresentationFormat>
  <Paragraphs>278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ПОКАЗАТЕЛЬ ЗАРАБОТНОЙ ПЛАТЫ</vt:lpstr>
      <vt:lpstr>ПОКАЗАТЕЛЬ ЗАРАБОТНОЙ ПЛАТЫ</vt:lpstr>
      <vt:lpstr>ПОКАЗАТЕЛЬ ЗАРАБОТНОЙ ПЛАТЫ</vt:lpstr>
      <vt:lpstr>ПОКАЗАТЕЛЬ ЗАРАБОТНОЙ ПЛАТЫ</vt:lpstr>
      <vt:lpstr>ПОКАЗАТЕЛЬ ЗАРАБОТНОЙ ПЛАТЫ</vt:lpstr>
      <vt:lpstr>ПОКАЗАТЕЛЬ ЗАРАБОТНОЙ ПЛАТЫ</vt:lpstr>
      <vt:lpstr>ПОКАЗАТЕЛЬ ЗАРАБОТНОЙ ПЛАТЫ</vt:lpstr>
      <vt:lpstr>ПОКАЗАТЕЛЬ ЗАРАБОТНОЙ ПЛАТЫ</vt:lpstr>
      <vt:lpstr>Презентация PowerPoint</vt:lpstr>
      <vt:lpstr>Презентация PowerPoint</vt:lpstr>
      <vt:lpstr>НАУЧНАЯ ДЕЯТЕЛЬНОСТЬ</vt:lpstr>
      <vt:lpstr>НАУЧНАЯ ДЕЯТЕЛЬНОСТЬ</vt:lpstr>
      <vt:lpstr>НАУЧНАЯ ДЕЯТЕЛЬНОСТЬ</vt:lpstr>
      <vt:lpstr>НАУЧНАЯ ДЕЯТЕЛЬНОСТЬ</vt:lpstr>
      <vt:lpstr>Рейтинг «ИНТЕРФАКС» по степени вовлеченности вузов стран-участниц СНГ, Грузии, Латвии, Литвы и Эстонии в научную деятельность, 2014 г.</vt:lpstr>
      <vt:lpstr>Пояснения к таблице:</vt:lpstr>
      <vt:lpstr>СТАЖИРОВКИ ПРЕПОДАВАТЕЛЕЙ</vt:lpstr>
      <vt:lpstr>СТАЖИРОВКИ ПРЕПОДАВАТЕЛЕЙ</vt:lpstr>
      <vt:lpstr>СТАЖИРОВКИ ПРЕПОДАВАТЕЛЕЙ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 заработной платы</dc:title>
  <dc:creator>Афицерян Анна Аркадьевна</dc:creator>
  <cp:lastModifiedBy>Селезнев Павел Сергеевич</cp:lastModifiedBy>
  <cp:revision>76</cp:revision>
  <dcterms:created xsi:type="dcterms:W3CDTF">2015-06-23T10:23:17Z</dcterms:created>
  <dcterms:modified xsi:type="dcterms:W3CDTF">2015-06-25T09:42:54Z</dcterms:modified>
</cp:coreProperties>
</file>