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13" r:id="rId3"/>
    <p:sldMasterId id="2147483727" r:id="rId4"/>
    <p:sldMasterId id="2147483755" r:id="rId5"/>
    <p:sldMasterId id="2147483769" r:id="rId6"/>
    <p:sldMasterId id="2147483783" r:id="rId7"/>
    <p:sldMasterId id="2147483798" r:id="rId8"/>
  </p:sldMasterIdLst>
  <p:notesMasterIdLst>
    <p:notesMasterId r:id="rId32"/>
  </p:notesMasterIdLst>
  <p:sldIdLst>
    <p:sldId id="256" r:id="rId9"/>
    <p:sldId id="258" r:id="rId10"/>
    <p:sldId id="283" r:id="rId11"/>
    <p:sldId id="277" r:id="rId12"/>
    <p:sldId id="279" r:id="rId13"/>
    <p:sldId id="284" r:id="rId14"/>
    <p:sldId id="278" r:id="rId15"/>
    <p:sldId id="265" r:id="rId16"/>
    <p:sldId id="287" r:id="rId17"/>
    <p:sldId id="281" r:id="rId18"/>
    <p:sldId id="264" r:id="rId19"/>
    <p:sldId id="267" r:id="rId20"/>
    <p:sldId id="266" r:id="rId21"/>
    <p:sldId id="289" r:id="rId22"/>
    <p:sldId id="288" r:id="rId23"/>
    <p:sldId id="273" r:id="rId24"/>
    <p:sldId id="291" r:id="rId25"/>
    <p:sldId id="297" r:id="rId26"/>
    <p:sldId id="298" r:id="rId27"/>
    <p:sldId id="292" r:id="rId28"/>
    <p:sldId id="296" r:id="rId29"/>
    <p:sldId id="295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0E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76384" autoAdjust="0"/>
  </p:normalViewPr>
  <p:slideViewPr>
    <p:cSldViewPr snapToGrid="0">
      <p:cViewPr varScale="1">
        <p:scale>
          <a:sx n="70" d="100"/>
          <a:sy n="70" d="100"/>
        </p:scale>
        <p:origin x="231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Karpinec\AppData\Local\Microsoft\Windows\Temporary%20Internet%20Files\Content.Outlook\5HV2N4EH\&#1055;&#1086;&#1082;&#1072;&#1079;&#1072;&#1090;&#1077;&#1083;&#1080;%20&#1052;&#1069;&#1057;&#1048;%20&#1053;&#1072;&#1091;&#1095;&#1085;&#1072;&#1103;%20&#1076;&#1077;&#1103;&#1090;&#1077;&#1083;&#1100;&#1085;&#1086;&#1089;&#1090;&#1100;%20(2012-201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29778206565081E-2"/>
          <c:y val="3.9284457252522831E-2"/>
          <c:w val="0.95847750865051962"/>
          <c:h val="0.8884131399218230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4242424242424229E-2"/>
                  <c:y val="-3.3916274871378535E-2"/>
                </c:manualLayout>
              </c:layout>
              <c:tx>
                <c:rich>
                  <a:bodyPr/>
                  <a:lstStyle/>
                  <a:p>
                    <a:r>
                      <a:rPr lang="en-US" sz="148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31 213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090909090909091E-2"/>
                  <c:y val="-2.1197671794611586E-2"/>
                </c:manualLayout>
              </c:layout>
              <c:tx>
                <c:rich>
                  <a:bodyPr/>
                  <a:lstStyle/>
                  <a:p>
                    <a:r>
                      <a:rPr lang="en-US" sz="148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50 268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090918998446992E-2"/>
                  <c:y val="-3.5166880506977194E-2"/>
                </c:manualLayout>
              </c:layout>
              <c:tx>
                <c:rich>
                  <a:bodyPr/>
                  <a:lstStyle/>
                  <a:p>
                    <a:r>
                      <a:rPr lang="en-US" sz="148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56</a:t>
                    </a:r>
                    <a:r>
                      <a:rPr lang="en-US" sz="148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184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179576601367776E-2"/>
                  <c:y val="-3.6661369083220624E-2"/>
                </c:manualLayout>
              </c:layout>
              <c:tx>
                <c:rich>
                  <a:bodyPr/>
                  <a:lstStyle/>
                  <a:p>
                    <a:r>
                      <a:rPr lang="en-US" sz="148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56</a:t>
                    </a:r>
                    <a:r>
                      <a:rPr lang="en-US" sz="148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988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666702994305642E-2"/>
                  <c:y val="-3.3794354925128639E-2"/>
                </c:manualLayout>
              </c:layout>
              <c:tx>
                <c:rich>
                  <a:bodyPr/>
                  <a:lstStyle/>
                  <a:p>
                    <a:r>
                      <a:rPr lang="en-US" sz="148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58</a:t>
                    </a:r>
                    <a:r>
                      <a:rPr lang="en-US" sz="148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968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865885899825439"/>
                  <c:y val="-0.151525763688302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</a:t>
                    </a:r>
                    <a:r>
                      <a:rPr lang="ru-RU" sz="1600" b="1" u="sng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800</a:t>
                    </a:r>
                  </a:p>
                  <a:p>
                    <a:pPr>
                      <a:defRPr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u="sng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(сентябрь)</a:t>
                    </a:r>
                    <a:endParaRPr lang="ru-RU" sz="1600" b="1" u="sng" dirty="0" smtClean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8581355851284557E-2"/>
                  <c:y val="2.5254293948050371E-2"/>
                </c:manualLayout>
              </c:layout>
              <c:tx>
                <c:rich>
                  <a:bodyPr/>
                  <a:lstStyle/>
                  <a:p>
                    <a:r>
                      <a:rPr lang="en-US" sz="148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</a:t>
                    </a:r>
                    <a:r>
                      <a:rPr lang="en-US" sz="148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690</a:t>
                    </a:r>
                    <a:endParaRPr lang="en-US" sz="148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840830449827139E-2"/>
                  <c:y val="-4.4896522574311919E-2"/>
                </c:manualLayout>
              </c:layout>
              <c:tx>
                <c:rich>
                  <a:bodyPr/>
                  <a:lstStyle/>
                  <a:p>
                    <a:r>
                      <a:rPr lang="en-US" sz="148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</a:t>
                    </a:r>
                    <a:r>
                      <a:rPr lang="en-US" sz="148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8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761245674740528E-2"/>
                  <c:y val="-3.270044408228702E-2"/>
                </c:manualLayout>
              </c:layout>
              <c:tx>
                <c:rich>
                  <a:bodyPr/>
                  <a:lstStyle/>
                  <a:p>
                    <a:r>
                      <a:rPr lang="en-US" sz="148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</a:t>
                    </a:r>
                    <a:r>
                      <a:rPr lang="en-US" sz="148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8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8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Лист2!$E$39:$E$47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Лист2!$F$39:$F$47</c:f>
              <c:numCache>
                <c:formatCode>#,##0</c:formatCode>
                <c:ptCount val="9"/>
                <c:pt idx="0">
                  <c:v>21228</c:v>
                </c:pt>
                <c:pt idx="1">
                  <c:v>50268</c:v>
                </c:pt>
                <c:pt idx="2">
                  <c:v>56184</c:v>
                </c:pt>
                <c:pt idx="3">
                  <c:v>56988</c:v>
                </c:pt>
                <c:pt idx="4">
                  <c:v>58968</c:v>
                </c:pt>
                <c:pt idx="5">
                  <c:v>59690</c:v>
                </c:pt>
                <c:pt idx="6">
                  <c:v>68629</c:v>
                </c:pt>
                <c:pt idx="7">
                  <c:v>76864.48000000001</c:v>
                </c:pt>
                <c:pt idx="8">
                  <c:v>86088.217600000018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306428760"/>
        <c:axId val="306431896"/>
        <c:axId val="0"/>
      </c:bar3DChart>
      <c:catAx>
        <c:axId val="30642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6431896"/>
        <c:crosses val="autoZero"/>
        <c:auto val="1"/>
        <c:lblAlgn val="ctr"/>
        <c:lblOffset val="100"/>
        <c:noMultiLvlLbl val="0"/>
      </c:catAx>
      <c:valAx>
        <c:axId val="30643189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306428760"/>
        <c:crosses val="autoZero"/>
        <c:crossBetween val="between"/>
      </c:valAx>
      <c:spPr>
        <a:noFill/>
        <a:ln w="23460">
          <a:noFill/>
        </a:ln>
      </c:spPr>
    </c:plotArea>
    <c:plotVisOnly val="1"/>
    <c:dispBlanksAs val="gap"/>
    <c:showDLblsOverMax val="0"/>
  </c:chart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Лист1!$A$3:$B$9</c:f>
              <c:strCache>
                <c:ptCount val="7"/>
                <c:pt idx="0">
                  <c:v>Количество цитирований статей в индексируемой системе цитирования Web of Science в расчете на 100 НПР</c:v>
                </c:pt>
                <c:pt idx="1">
                  <c:v>Количество цитирований статей в индексируемой системе цитирования Scopus в расчете на 100 НПР</c:v>
                </c:pt>
                <c:pt idx="2">
                  <c:v>Количество цитирований статей в Российском индексе научного цитирования ( РИНЦ) в расчете на 100 НПР</c:v>
                </c:pt>
                <c:pt idx="3">
                  <c:v>Количество статей в Web of Science, в расчете на 100 НПР</c:v>
                </c:pt>
                <c:pt idx="4">
                  <c:v>Количество статей в Scopus, в расчете на 100 НПР</c:v>
                </c:pt>
                <c:pt idx="5">
                  <c:v>Количество статей в РИНЦ, в расчете на 100 НПР</c:v>
                </c:pt>
                <c:pt idx="6">
                  <c:v>Научные публикации студентов, всего</c:v>
                </c:pt>
              </c:strCache>
            </c:strRef>
          </c:cat>
          <c:val>
            <c:numRef>
              <c:f>Лист1!$C$3:$C$9</c:f>
            </c:numRef>
          </c:val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Лист1!$A$3:$B$9</c:f>
              <c:strCache>
                <c:ptCount val="7"/>
                <c:pt idx="0">
                  <c:v>Количество цитирований статей в индексируемой системе цитирования Web of Science в расчете на 100 НПР</c:v>
                </c:pt>
                <c:pt idx="1">
                  <c:v>Количество цитирований статей в индексируемой системе цитирования Scopus в расчете на 100 НПР</c:v>
                </c:pt>
                <c:pt idx="2">
                  <c:v>Количество цитирований статей в Российском индексе научного цитирования ( РИНЦ) в расчете на 100 НПР</c:v>
                </c:pt>
                <c:pt idx="3">
                  <c:v>Количество статей в Web of Science, в расчете на 100 НПР</c:v>
                </c:pt>
                <c:pt idx="4">
                  <c:v>Количество статей в Scopus, в расчете на 100 НПР</c:v>
                </c:pt>
                <c:pt idx="5">
                  <c:v>Количество статей в РИНЦ, в расчете на 100 НПР</c:v>
                </c:pt>
                <c:pt idx="6">
                  <c:v>Научные публикации студентов, всего</c:v>
                </c:pt>
              </c:strCache>
            </c:strRef>
          </c:cat>
          <c:val>
            <c:numRef>
              <c:f>Лист1!$D$3:$D$9</c:f>
              <c:numCache>
                <c:formatCode>General</c:formatCode>
                <c:ptCount val="7"/>
                <c:pt idx="0">
                  <c:v>8.2100000000000009</c:v>
                </c:pt>
                <c:pt idx="1">
                  <c:v>20.73</c:v>
                </c:pt>
                <c:pt idx="2">
                  <c:v>869.98</c:v>
                </c:pt>
                <c:pt idx="3">
                  <c:v>0.86</c:v>
                </c:pt>
                <c:pt idx="4">
                  <c:v>2.16</c:v>
                </c:pt>
                <c:pt idx="5">
                  <c:v>128.94</c:v>
                </c:pt>
                <c:pt idx="6">
                  <c:v>1743</c:v>
                </c:pt>
              </c:numCache>
            </c:numRef>
          </c:val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Лист1!$A$3:$B$9</c:f>
              <c:strCache>
                <c:ptCount val="7"/>
                <c:pt idx="0">
                  <c:v>Количество цитирований статей в индексируемой системе цитирования Web of Science в расчете на 100 НПР</c:v>
                </c:pt>
                <c:pt idx="1">
                  <c:v>Количество цитирований статей в индексируемой системе цитирования Scopus в расчете на 100 НПР</c:v>
                </c:pt>
                <c:pt idx="2">
                  <c:v>Количество цитирований статей в Российском индексе научного цитирования ( РИНЦ) в расчете на 100 НПР</c:v>
                </c:pt>
                <c:pt idx="3">
                  <c:v>Количество статей в Web of Science, в расчете на 100 НПР</c:v>
                </c:pt>
                <c:pt idx="4">
                  <c:v>Количество статей в Scopus, в расчете на 100 НПР</c:v>
                </c:pt>
                <c:pt idx="5">
                  <c:v>Количество статей в РИНЦ, в расчете на 100 НПР</c:v>
                </c:pt>
                <c:pt idx="6">
                  <c:v>Научные публикации студентов, всего</c:v>
                </c:pt>
              </c:strCache>
            </c:strRef>
          </c:cat>
          <c:val>
            <c:numRef>
              <c:f>Лист1!$E$3:$E$9</c:f>
              <c:numCache>
                <c:formatCode>General</c:formatCode>
                <c:ptCount val="7"/>
                <c:pt idx="0">
                  <c:v>23.6</c:v>
                </c:pt>
                <c:pt idx="1">
                  <c:v>38.18</c:v>
                </c:pt>
                <c:pt idx="2">
                  <c:v>2163</c:v>
                </c:pt>
                <c:pt idx="3">
                  <c:v>1.8</c:v>
                </c:pt>
                <c:pt idx="4">
                  <c:v>4.2</c:v>
                </c:pt>
                <c:pt idx="5">
                  <c:v>288.89999999999998</c:v>
                </c:pt>
                <c:pt idx="6">
                  <c:v>2045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7493736"/>
        <c:axId val="327494128"/>
      </c:barChart>
      <c:catAx>
        <c:axId val="32749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none" spc="0" normalizeH="0" baseline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327494128"/>
        <c:crosses val="autoZero"/>
        <c:auto val="1"/>
        <c:lblAlgn val="r"/>
        <c:lblOffset val="100"/>
        <c:noMultiLvlLbl val="0"/>
      </c:catAx>
      <c:valAx>
        <c:axId val="3274941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7493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CC733-9C81-467C-AA11-6C14193DD8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B12F-8C25-479A-80D0-5C4CAF48C259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ФЗ от 29.12.2012 N 273-ФЗ «Об образовании в Российской Федерации»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D0EBAB6E-E5AD-4DE9-8C61-275E16B6A1B8}" type="parTrans" cxnId="{C811E749-ABDA-411B-97FC-0AF45E1F2ED0}">
      <dgm:prSet/>
      <dgm:spPr/>
      <dgm:t>
        <a:bodyPr/>
        <a:lstStyle/>
        <a:p>
          <a:endParaRPr lang="ru-RU"/>
        </a:p>
      </dgm:t>
    </dgm:pt>
    <dgm:pt modelId="{1143CC93-E6FF-44C7-940C-4766B38369C9}" type="sibTrans" cxnId="{C811E749-ABDA-411B-97FC-0AF45E1F2ED0}">
      <dgm:prSet/>
      <dgm:spPr/>
      <dgm:t>
        <a:bodyPr/>
        <a:lstStyle/>
        <a:p>
          <a:endParaRPr lang="ru-RU"/>
        </a:p>
      </dgm:t>
    </dgm:pt>
    <dgm:pt modelId="{B9578C7C-7F60-444B-9CB6-D5C65C28034B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21299999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Бюджетные послания и поручения Президента Российской Федерации</a:t>
          </a:r>
        </a:p>
      </dgm:t>
    </dgm:pt>
    <dgm:pt modelId="{132D6214-AB1E-44CE-912F-FBFD2ACD6950}" type="parTrans" cxnId="{F80E48C6-D86B-4B53-BA42-282110CEAA75}">
      <dgm:prSet/>
      <dgm:spPr/>
      <dgm:t>
        <a:bodyPr/>
        <a:lstStyle/>
        <a:p>
          <a:endParaRPr lang="ru-RU"/>
        </a:p>
      </dgm:t>
    </dgm:pt>
    <dgm:pt modelId="{6A7FAF8C-E712-4476-A4A0-04B699038B3F}" type="sibTrans" cxnId="{F80E48C6-D86B-4B53-BA42-282110CEAA75}">
      <dgm:prSet/>
      <dgm:spPr/>
      <dgm:t>
        <a:bodyPr/>
        <a:lstStyle/>
        <a:p>
          <a:endParaRPr lang="ru-RU"/>
        </a:p>
      </dgm:t>
    </dgm:pt>
    <dgm:pt modelId="{DB047678-473D-4034-8F51-A936A4BECD5B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Письмо </a:t>
          </a:r>
          <a:r>
            <a:rPr lang="ru-RU" sz="1500" dirty="0" err="1" smtClean="0">
              <a:solidFill>
                <a:schemeClr val="bg1"/>
              </a:solidFill>
              <a:latin typeface="Palatino Linotype" panose="02040502050505030304" pitchFamily="18" charset="0"/>
            </a:rPr>
            <a:t>Минобрнауки</a:t>
          </a:r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 России от 20.06.2013 N АП-1073/02 «О разработке показателей эффективности»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7AEE3501-DCF2-48C6-80D4-372E357E7F94}" type="parTrans" cxnId="{AB9A24D2-A7D9-42B4-9545-D525E65EE3F4}">
      <dgm:prSet/>
      <dgm:spPr/>
      <dgm:t>
        <a:bodyPr/>
        <a:lstStyle/>
        <a:p>
          <a:endParaRPr lang="ru-RU"/>
        </a:p>
      </dgm:t>
    </dgm:pt>
    <dgm:pt modelId="{937D4D41-A8B0-4422-B085-1B984964A989}" type="sibTrans" cxnId="{AB9A24D2-A7D9-42B4-9545-D525E65EE3F4}">
      <dgm:prSet/>
      <dgm:spPr/>
      <dgm:t>
        <a:bodyPr/>
        <a:lstStyle/>
        <a:p>
          <a:endParaRPr lang="ru-RU"/>
        </a:p>
      </dgm:t>
    </dgm:pt>
    <dgm:pt modelId="{553BCBDD-A2F1-4F3D-91F0-63717DC14646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Приказ </a:t>
          </a:r>
          <a:r>
            <a:rPr lang="ru-RU" sz="1500" dirty="0" err="1" smtClean="0">
              <a:solidFill>
                <a:schemeClr val="bg1"/>
              </a:solidFill>
              <a:latin typeface="Palatino Linotype" panose="02040502050505030304" pitchFamily="18" charset="0"/>
            </a:rPr>
            <a:t>Минобрнауки</a:t>
          </a:r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 России «О проведении мониторинга эффективности образовательных организаций высшего образования» от 17 марта 2014 № 190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EFBE5B89-3C71-4924-89D9-F1E43DCF9DCE}" type="parTrans" cxnId="{10BDBC26-B06D-421E-8AED-CBABDB15DD2B}">
      <dgm:prSet/>
      <dgm:spPr/>
      <dgm:t>
        <a:bodyPr/>
        <a:lstStyle/>
        <a:p>
          <a:endParaRPr lang="ru-RU"/>
        </a:p>
      </dgm:t>
    </dgm:pt>
    <dgm:pt modelId="{C3BB31C1-078C-47A6-B96F-59C36F73ABC8}" type="sibTrans" cxnId="{10BDBC26-B06D-421E-8AED-CBABDB15DD2B}">
      <dgm:prSet/>
      <dgm:spPr/>
      <dgm:t>
        <a:bodyPr/>
        <a:lstStyle/>
        <a:p>
          <a:endParaRPr lang="ru-RU"/>
        </a:p>
      </dgm:t>
    </dgm:pt>
    <dgm:pt modelId="{7938EDEE-95D6-4948-8879-9D59D58DC6A6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Постановление Правительства Российской Федерации от 15 апреля 2014 г. N 295 «Об утверждении государственной программы Российской Федерации «Развитие образования» на 2013 - 2020 годы»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47963936-2992-42CB-85CE-322EAA39D438}" type="parTrans" cxnId="{6174F655-9A6F-4D56-A4A2-BCF87219AF47}">
      <dgm:prSet/>
      <dgm:spPr/>
      <dgm:t>
        <a:bodyPr/>
        <a:lstStyle/>
        <a:p>
          <a:endParaRPr lang="ru-RU"/>
        </a:p>
      </dgm:t>
    </dgm:pt>
    <dgm:pt modelId="{30316400-123D-4AD4-9682-E9C71047B286}" type="sibTrans" cxnId="{6174F655-9A6F-4D56-A4A2-BCF87219AF47}">
      <dgm:prSet/>
      <dgm:spPr/>
      <dgm:t>
        <a:bodyPr/>
        <a:lstStyle/>
        <a:p>
          <a:endParaRPr lang="ru-RU"/>
        </a:p>
      </dgm:t>
    </dgm:pt>
    <dgm:pt modelId="{23C9E28F-F1BC-4F6B-AD1A-64D03E2496BB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Приказ Минтруда России №167н от 26 апреля 2013 г. «Об утверждении рекомендаций по оформлению трудовых отношений с работником государственного (муниципального) учреждения при введении эффективного контракта»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CF81D8C0-28F6-47B9-AAF7-4447C72442B9}" type="parTrans" cxnId="{FE6EB79B-5C26-4E82-9062-81580068D0F1}">
      <dgm:prSet/>
      <dgm:spPr/>
      <dgm:t>
        <a:bodyPr/>
        <a:lstStyle/>
        <a:p>
          <a:endParaRPr lang="ru-RU"/>
        </a:p>
      </dgm:t>
    </dgm:pt>
    <dgm:pt modelId="{CEF2D8A3-A345-48AE-BBFB-850C86E4A29C}" type="sibTrans" cxnId="{FE6EB79B-5C26-4E82-9062-81580068D0F1}">
      <dgm:prSet/>
      <dgm:spPr/>
      <dgm:t>
        <a:bodyPr/>
        <a:lstStyle/>
        <a:p>
          <a:endParaRPr lang="ru-RU"/>
        </a:p>
      </dgm:t>
    </dgm:pt>
    <dgm:pt modelId="{6091FF54-C3A5-4462-B039-CEFA0AA5CEC8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Письмо </a:t>
          </a:r>
          <a:r>
            <a:rPr lang="ru-RU" sz="1500" dirty="0" err="1" smtClean="0">
              <a:solidFill>
                <a:schemeClr val="bg1"/>
              </a:solidFill>
              <a:latin typeface="Palatino Linotype" panose="02040502050505030304" pitchFamily="18" charset="0"/>
            </a:rPr>
            <a:t>Минобрнауки</a:t>
          </a:r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 России от 12 сентября 2013 года № НТ-883/17 «О реализации части 11 статьи 108 Федерального закона от 29 декабря 2012 г. № 273-ФЗ «Об образовании в Российской Федерации»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3E0DF304-E3C2-4EEC-900A-AA649DBBE94E}" type="parTrans" cxnId="{45C7D86B-F471-4FB2-879E-DD0BFB5B63F4}">
      <dgm:prSet/>
      <dgm:spPr/>
      <dgm:t>
        <a:bodyPr/>
        <a:lstStyle/>
        <a:p>
          <a:endParaRPr lang="ru-RU"/>
        </a:p>
      </dgm:t>
    </dgm:pt>
    <dgm:pt modelId="{FF572671-9E03-48F5-86ED-E4641CB1A95F}" type="sibTrans" cxnId="{45C7D86B-F471-4FB2-879E-DD0BFB5B63F4}">
      <dgm:prSet/>
      <dgm:spPr/>
      <dgm:t>
        <a:bodyPr/>
        <a:lstStyle/>
        <a:p>
          <a:endParaRPr lang="ru-RU"/>
        </a:p>
      </dgm:t>
    </dgm:pt>
    <dgm:pt modelId="{0F145640-6E86-4EC1-87F0-AF9243FDD889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Распоряжение Правительства РФ от 30.04.2014 N 722-р &lt;Об утверждении плана мероприятий («дорожной карты») «Изменения в отраслях социальной сферы, направленные на повышение эффективности образования и науки»&gt;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1743EAF9-F1D2-40AC-9A0E-E2F6A57A242D}" type="parTrans" cxnId="{A903EAA1-8B88-4188-968D-FA5D3C4D3579}">
      <dgm:prSet/>
      <dgm:spPr/>
      <dgm:t>
        <a:bodyPr/>
        <a:lstStyle/>
        <a:p>
          <a:endParaRPr lang="ru-RU"/>
        </a:p>
      </dgm:t>
    </dgm:pt>
    <dgm:pt modelId="{483C1AAD-327C-4DAE-9613-2CBC8460E7B6}" type="sibTrans" cxnId="{A903EAA1-8B88-4188-968D-FA5D3C4D3579}">
      <dgm:prSet/>
      <dgm:spPr/>
      <dgm:t>
        <a:bodyPr/>
        <a:lstStyle/>
        <a:p>
          <a:endParaRPr lang="ru-RU"/>
        </a:p>
      </dgm:t>
    </dgm:pt>
    <dgm:pt modelId="{5E183BF0-8918-4B0C-A9C4-F09B5B5B660E}">
      <dgm:prSet custT="1"/>
      <dgm:spPr>
        <a:solidFill>
          <a:schemeClr val="tx1">
            <a:alpha val="5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500" dirty="0" smtClean="0">
              <a:solidFill>
                <a:schemeClr val="bg1"/>
              </a:solidFill>
              <a:latin typeface="Palatino Linotype" panose="02040502050505030304" pitchFamily="18" charset="0"/>
            </a:rPr>
            <a:t>Указа Президента Российской Федерации от 7 мая 2012 г. N 597 «О мероприятиях по реализации государственной социальной политики»</a:t>
          </a:r>
          <a:endParaRPr lang="ru-RU" sz="1500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62B67210-BD83-4208-A675-61247C3C9000}" type="parTrans" cxnId="{B2D32DB6-F9F8-45F5-89E8-329E280B9BD3}">
      <dgm:prSet/>
      <dgm:spPr/>
      <dgm:t>
        <a:bodyPr/>
        <a:lstStyle/>
        <a:p>
          <a:endParaRPr lang="ru-RU"/>
        </a:p>
      </dgm:t>
    </dgm:pt>
    <dgm:pt modelId="{D00D00D4-B631-47BC-BA64-B6516B9346DD}" type="sibTrans" cxnId="{B2D32DB6-F9F8-45F5-89E8-329E280B9BD3}">
      <dgm:prSet/>
      <dgm:spPr/>
      <dgm:t>
        <a:bodyPr/>
        <a:lstStyle/>
        <a:p>
          <a:endParaRPr lang="ru-RU"/>
        </a:p>
      </dgm:t>
    </dgm:pt>
    <dgm:pt modelId="{07BCE8B0-CF48-403D-97BC-758038402E92}" type="pres">
      <dgm:prSet presAssocID="{14BCC733-9C81-467C-AA11-6C14193DD8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9D1DE-7031-42B2-B3A9-196786227446}" type="pres">
      <dgm:prSet presAssocID="{2C7BB12F-8C25-479A-80D0-5C4CAF48C259}" presName="node" presStyleLbl="node1" presStyleIdx="0" presStyleCnt="9" custScaleX="91375" custScaleY="80608" custLinFactNeighborY="-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5A7EC-2F74-4620-9F94-2499CC4986BD}" type="pres">
      <dgm:prSet presAssocID="{1143CC93-E6FF-44C7-940C-4766B38369C9}" presName="sibTrans" presStyleCnt="0"/>
      <dgm:spPr/>
    </dgm:pt>
    <dgm:pt modelId="{720CBCE8-13C8-4041-905B-35FDE4477408}" type="pres">
      <dgm:prSet presAssocID="{5E183BF0-8918-4B0C-A9C4-F09B5B5B660E}" presName="node" presStyleLbl="node1" presStyleIdx="1" presStyleCnt="9" custScaleY="80608" custLinFactNeighborY="-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C555E-265A-4455-BD0E-FE0702065F54}" type="pres">
      <dgm:prSet presAssocID="{D00D00D4-B631-47BC-BA64-B6516B9346DD}" presName="sibTrans" presStyleCnt="0"/>
      <dgm:spPr/>
    </dgm:pt>
    <dgm:pt modelId="{A7D2F18B-80D3-4CCA-B024-BF3E4A6B08A9}" type="pres">
      <dgm:prSet presAssocID="{B9578C7C-7F60-444B-9CB6-D5C65C28034B}" presName="node" presStyleLbl="node1" presStyleIdx="2" presStyleCnt="9" custScaleY="80608" custLinFactNeighborY="-1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4007-62D9-4CBA-B50E-09619D2BDA09}" type="pres">
      <dgm:prSet presAssocID="{6A7FAF8C-E712-4476-A4A0-04B699038B3F}" presName="sibTrans" presStyleCnt="0"/>
      <dgm:spPr/>
    </dgm:pt>
    <dgm:pt modelId="{C3700662-535D-45ED-8DE4-EA21CF922067}" type="pres">
      <dgm:prSet presAssocID="{DB047678-473D-4034-8F51-A936A4BECD5B}" presName="node" presStyleLbl="node1" presStyleIdx="3" presStyleCnt="9" custScaleX="91375" custScaleY="121733" custLinFactNeighborY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4CDC-0F01-40BA-97C1-C65FA00846A7}" type="pres">
      <dgm:prSet presAssocID="{937D4D41-A8B0-4422-B085-1B984964A989}" presName="sibTrans" presStyleCnt="0"/>
      <dgm:spPr/>
    </dgm:pt>
    <dgm:pt modelId="{8DC1DF2A-DA72-45F6-8A20-7208173991E8}" type="pres">
      <dgm:prSet presAssocID="{553BCBDD-A2F1-4F3D-91F0-63717DC14646}" presName="node" presStyleLbl="node1" presStyleIdx="4" presStyleCnt="9" custScaleY="121733" custLinFactNeighborY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0B6E7-2E7C-44B4-813F-7874AA94EAE9}" type="pres">
      <dgm:prSet presAssocID="{C3BB31C1-078C-47A6-B96F-59C36F73ABC8}" presName="sibTrans" presStyleCnt="0"/>
      <dgm:spPr/>
    </dgm:pt>
    <dgm:pt modelId="{30082300-1122-4632-A3CD-3D639B478F1C}" type="pres">
      <dgm:prSet presAssocID="{7938EDEE-95D6-4948-8879-9D59D58DC6A6}" presName="node" presStyleLbl="node1" presStyleIdx="5" presStyleCnt="9" custScaleY="121733" custLinFactNeighborY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C3DB7-18F3-4EAB-BE07-637896F7E58C}" type="pres">
      <dgm:prSet presAssocID="{30316400-123D-4AD4-9682-E9C71047B286}" presName="sibTrans" presStyleCnt="0"/>
      <dgm:spPr/>
    </dgm:pt>
    <dgm:pt modelId="{E7AABF8F-24D6-4A27-9666-2263BFEE586C}" type="pres">
      <dgm:prSet presAssocID="{23C9E28F-F1BC-4F6B-AD1A-64D03E2496BB}" presName="node" presStyleLbl="node1" presStyleIdx="6" presStyleCnt="9" custScaleX="91375" custScaleY="128863" custLinFactNeighborY="79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116B3-B2FB-4358-9EA0-57AAB5BC1376}" type="pres">
      <dgm:prSet presAssocID="{CEF2D8A3-A345-48AE-BBFB-850C86E4A29C}" presName="sibTrans" presStyleCnt="0"/>
      <dgm:spPr/>
    </dgm:pt>
    <dgm:pt modelId="{33C43D2D-BC8A-4BF7-B9AC-7095D4E3D3D9}" type="pres">
      <dgm:prSet presAssocID="{6091FF54-C3A5-4462-B039-CEFA0AA5CEC8}" presName="node" presStyleLbl="node1" presStyleIdx="7" presStyleCnt="9" custScaleY="128863" custLinFactNeighborY="15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BA0C-A8DF-4E70-BB83-A5517D4EBA97}" type="pres">
      <dgm:prSet presAssocID="{FF572671-9E03-48F5-86ED-E4641CB1A95F}" presName="sibTrans" presStyleCnt="0"/>
      <dgm:spPr/>
    </dgm:pt>
    <dgm:pt modelId="{40D34171-D9BF-4DE5-AC66-18DDD1514F7F}" type="pres">
      <dgm:prSet presAssocID="{0F145640-6E86-4EC1-87F0-AF9243FDD889}" presName="node" presStyleLbl="node1" presStyleIdx="8" presStyleCnt="9" custScaleY="128863" custLinFactNeighborY="79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D905D-12E0-405F-84D1-AED095466E7C}" type="presOf" srcId="{B9578C7C-7F60-444B-9CB6-D5C65C28034B}" destId="{A7D2F18B-80D3-4CCA-B024-BF3E4A6B08A9}" srcOrd="0" destOrd="0" presId="urn:microsoft.com/office/officeart/2005/8/layout/default"/>
    <dgm:cxn modelId="{FE6EB79B-5C26-4E82-9062-81580068D0F1}" srcId="{14BCC733-9C81-467C-AA11-6C14193DD85A}" destId="{23C9E28F-F1BC-4F6B-AD1A-64D03E2496BB}" srcOrd="6" destOrd="0" parTransId="{CF81D8C0-28F6-47B9-AAF7-4447C72442B9}" sibTransId="{CEF2D8A3-A345-48AE-BBFB-850C86E4A29C}"/>
    <dgm:cxn modelId="{45C7D86B-F471-4FB2-879E-DD0BFB5B63F4}" srcId="{14BCC733-9C81-467C-AA11-6C14193DD85A}" destId="{6091FF54-C3A5-4462-B039-CEFA0AA5CEC8}" srcOrd="7" destOrd="0" parTransId="{3E0DF304-E3C2-4EEC-900A-AA649DBBE94E}" sibTransId="{FF572671-9E03-48F5-86ED-E4641CB1A95F}"/>
    <dgm:cxn modelId="{C9001FD9-6CAD-4611-9CC7-A10242569820}" type="presOf" srcId="{23C9E28F-F1BC-4F6B-AD1A-64D03E2496BB}" destId="{E7AABF8F-24D6-4A27-9666-2263BFEE586C}" srcOrd="0" destOrd="0" presId="urn:microsoft.com/office/officeart/2005/8/layout/default"/>
    <dgm:cxn modelId="{27745B7F-1ABD-4434-82D5-296CB35A6F96}" type="presOf" srcId="{6091FF54-C3A5-4462-B039-CEFA0AA5CEC8}" destId="{33C43D2D-BC8A-4BF7-B9AC-7095D4E3D3D9}" srcOrd="0" destOrd="0" presId="urn:microsoft.com/office/officeart/2005/8/layout/default"/>
    <dgm:cxn modelId="{4775FAB6-6828-4098-A540-050C5532F88A}" type="presOf" srcId="{2C7BB12F-8C25-479A-80D0-5C4CAF48C259}" destId="{3429D1DE-7031-42B2-B3A9-196786227446}" srcOrd="0" destOrd="0" presId="urn:microsoft.com/office/officeart/2005/8/layout/default"/>
    <dgm:cxn modelId="{6174F655-9A6F-4D56-A4A2-BCF87219AF47}" srcId="{14BCC733-9C81-467C-AA11-6C14193DD85A}" destId="{7938EDEE-95D6-4948-8879-9D59D58DC6A6}" srcOrd="5" destOrd="0" parTransId="{47963936-2992-42CB-85CE-322EAA39D438}" sibTransId="{30316400-123D-4AD4-9682-E9C71047B286}"/>
    <dgm:cxn modelId="{C811E749-ABDA-411B-97FC-0AF45E1F2ED0}" srcId="{14BCC733-9C81-467C-AA11-6C14193DD85A}" destId="{2C7BB12F-8C25-479A-80D0-5C4CAF48C259}" srcOrd="0" destOrd="0" parTransId="{D0EBAB6E-E5AD-4DE9-8C61-275E16B6A1B8}" sibTransId="{1143CC93-E6FF-44C7-940C-4766B38369C9}"/>
    <dgm:cxn modelId="{9C767DDF-1139-4A48-8466-5209762857AB}" type="presOf" srcId="{7938EDEE-95D6-4948-8879-9D59D58DC6A6}" destId="{30082300-1122-4632-A3CD-3D639B478F1C}" srcOrd="0" destOrd="0" presId="urn:microsoft.com/office/officeart/2005/8/layout/default"/>
    <dgm:cxn modelId="{5DD8724F-F50B-4BAA-9F3F-DDA28D8EAE38}" type="presOf" srcId="{0F145640-6E86-4EC1-87F0-AF9243FDD889}" destId="{40D34171-D9BF-4DE5-AC66-18DDD1514F7F}" srcOrd="0" destOrd="0" presId="urn:microsoft.com/office/officeart/2005/8/layout/default"/>
    <dgm:cxn modelId="{F80E48C6-D86B-4B53-BA42-282110CEAA75}" srcId="{14BCC733-9C81-467C-AA11-6C14193DD85A}" destId="{B9578C7C-7F60-444B-9CB6-D5C65C28034B}" srcOrd="2" destOrd="0" parTransId="{132D6214-AB1E-44CE-912F-FBFD2ACD6950}" sibTransId="{6A7FAF8C-E712-4476-A4A0-04B699038B3F}"/>
    <dgm:cxn modelId="{0E56C70E-EBFA-437D-899D-857B11916071}" type="presOf" srcId="{14BCC733-9C81-467C-AA11-6C14193DD85A}" destId="{07BCE8B0-CF48-403D-97BC-758038402E92}" srcOrd="0" destOrd="0" presId="urn:microsoft.com/office/officeart/2005/8/layout/default"/>
    <dgm:cxn modelId="{BE3DF419-4F88-420F-BCE3-DB3D8C382FAA}" type="presOf" srcId="{5E183BF0-8918-4B0C-A9C4-F09B5B5B660E}" destId="{720CBCE8-13C8-4041-905B-35FDE4477408}" srcOrd="0" destOrd="0" presId="urn:microsoft.com/office/officeart/2005/8/layout/default"/>
    <dgm:cxn modelId="{B2D32DB6-F9F8-45F5-89E8-329E280B9BD3}" srcId="{14BCC733-9C81-467C-AA11-6C14193DD85A}" destId="{5E183BF0-8918-4B0C-A9C4-F09B5B5B660E}" srcOrd="1" destOrd="0" parTransId="{62B67210-BD83-4208-A675-61247C3C9000}" sibTransId="{D00D00D4-B631-47BC-BA64-B6516B9346DD}"/>
    <dgm:cxn modelId="{A903EAA1-8B88-4188-968D-FA5D3C4D3579}" srcId="{14BCC733-9C81-467C-AA11-6C14193DD85A}" destId="{0F145640-6E86-4EC1-87F0-AF9243FDD889}" srcOrd="8" destOrd="0" parTransId="{1743EAF9-F1D2-40AC-9A0E-E2F6A57A242D}" sibTransId="{483C1AAD-327C-4DAE-9613-2CBC8460E7B6}"/>
    <dgm:cxn modelId="{AB9A24D2-A7D9-42B4-9545-D525E65EE3F4}" srcId="{14BCC733-9C81-467C-AA11-6C14193DD85A}" destId="{DB047678-473D-4034-8F51-A936A4BECD5B}" srcOrd="3" destOrd="0" parTransId="{7AEE3501-DCF2-48C6-80D4-372E357E7F94}" sibTransId="{937D4D41-A8B0-4422-B085-1B984964A989}"/>
    <dgm:cxn modelId="{7D30235D-49C0-49CA-8F96-5D4CC3D16CD5}" type="presOf" srcId="{553BCBDD-A2F1-4F3D-91F0-63717DC14646}" destId="{8DC1DF2A-DA72-45F6-8A20-7208173991E8}" srcOrd="0" destOrd="0" presId="urn:microsoft.com/office/officeart/2005/8/layout/default"/>
    <dgm:cxn modelId="{10BDBC26-B06D-421E-8AED-CBABDB15DD2B}" srcId="{14BCC733-9C81-467C-AA11-6C14193DD85A}" destId="{553BCBDD-A2F1-4F3D-91F0-63717DC14646}" srcOrd="4" destOrd="0" parTransId="{EFBE5B89-3C71-4924-89D9-F1E43DCF9DCE}" sibTransId="{C3BB31C1-078C-47A6-B96F-59C36F73ABC8}"/>
    <dgm:cxn modelId="{85FEFD24-50AE-47B2-8276-24B2AFD597EE}" type="presOf" srcId="{DB047678-473D-4034-8F51-A936A4BECD5B}" destId="{C3700662-535D-45ED-8DE4-EA21CF922067}" srcOrd="0" destOrd="0" presId="urn:microsoft.com/office/officeart/2005/8/layout/default"/>
    <dgm:cxn modelId="{CC6D4B06-5B21-4ACE-8323-CDF9E4C4D8A5}" type="presParOf" srcId="{07BCE8B0-CF48-403D-97BC-758038402E92}" destId="{3429D1DE-7031-42B2-B3A9-196786227446}" srcOrd="0" destOrd="0" presId="urn:microsoft.com/office/officeart/2005/8/layout/default"/>
    <dgm:cxn modelId="{AD212F7D-4343-420E-815E-478C9C1452DB}" type="presParOf" srcId="{07BCE8B0-CF48-403D-97BC-758038402E92}" destId="{8885A7EC-2F74-4620-9F94-2499CC4986BD}" srcOrd="1" destOrd="0" presId="urn:microsoft.com/office/officeart/2005/8/layout/default"/>
    <dgm:cxn modelId="{056BAA36-3224-47E2-ACF6-C3EFD5A5D9E3}" type="presParOf" srcId="{07BCE8B0-CF48-403D-97BC-758038402E92}" destId="{720CBCE8-13C8-4041-905B-35FDE4477408}" srcOrd="2" destOrd="0" presId="urn:microsoft.com/office/officeart/2005/8/layout/default"/>
    <dgm:cxn modelId="{B6CC2AF0-01C7-4BB2-B026-5958FE95EA84}" type="presParOf" srcId="{07BCE8B0-CF48-403D-97BC-758038402E92}" destId="{E53C555E-265A-4455-BD0E-FE0702065F54}" srcOrd="3" destOrd="0" presId="urn:microsoft.com/office/officeart/2005/8/layout/default"/>
    <dgm:cxn modelId="{C0100FD8-5996-4704-B647-5C301C4B59A5}" type="presParOf" srcId="{07BCE8B0-CF48-403D-97BC-758038402E92}" destId="{A7D2F18B-80D3-4CCA-B024-BF3E4A6B08A9}" srcOrd="4" destOrd="0" presId="urn:microsoft.com/office/officeart/2005/8/layout/default"/>
    <dgm:cxn modelId="{9E411F69-6348-4D61-ACB1-836D3B6A6645}" type="presParOf" srcId="{07BCE8B0-CF48-403D-97BC-758038402E92}" destId="{E4AE4007-62D9-4CBA-B50E-09619D2BDA09}" srcOrd="5" destOrd="0" presId="urn:microsoft.com/office/officeart/2005/8/layout/default"/>
    <dgm:cxn modelId="{0459AC83-C8BA-4182-8611-5A3B727D4B5C}" type="presParOf" srcId="{07BCE8B0-CF48-403D-97BC-758038402E92}" destId="{C3700662-535D-45ED-8DE4-EA21CF922067}" srcOrd="6" destOrd="0" presId="urn:microsoft.com/office/officeart/2005/8/layout/default"/>
    <dgm:cxn modelId="{FB52F92B-AE0D-4C56-865A-5B7E257DD3F8}" type="presParOf" srcId="{07BCE8B0-CF48-403D-97BC-758038402E92}" destId="{85874CDC-0F01-40BA-97C1-C65FA00846A7}" srcOrd="7" destOrd="0" presId="urn:microsoft.com/office/officeart/2005/8/layout/default"/>
    <dgm:cxn modelId="{10CBB8FF-EE25-4E25-8507-8E2643BFE234}" type="presParOf" srcId="{07BCE8B0-CF48-403D-97BC-758038402E92}" destId="{8DC1DF2A-DA72-45F6-8A20-7208173991E8}" srcOrd="8" destOrd="0" presId="urn:microsoft.com/office/officeart/2005/8/layout/default"/>
    <dgm:cxn modelId="{E71C1736-010C-44AE-96D1-F998990626AB}" type="presParOf" srcId="{07BCE8B0-CF48-403D-97BC-758038402E92}" destId="{D980B6E7-2E7C-44B4-813F-7874AA94EAE9}" srcOrd="9" destOrd="0" presId="urn:microsoft.com/office/officeart/2005/8/layout/default"/>
    <dgm:cxn modelId="{56C41614-BDBA-49EF-A5C1-7075E3C7F401}" type="presParOf" srcId="{07BCE8B0-CF48-403D-97BC-758038402E92}" destId="{30082300-1122-4632-A3CD-3D639B478F1C}" srcOrd="10" destOrd="0" presId="urn:microsoft.com/office/officeart/2005/8/layout/default"/>
    <dgm:cxn modelId="{E8100C91-5870-45B6-B32A-0F8D109DB65E}" type="presParOf" srcId="{07BCE8B0-CF48-403D-97BC-758038402E92}" destId="{203C3DB7-18F3-4EAB-BE07-637896F7E58C}" srcOrd="11" destOrd="0" presId="urn:microsoft.com/office/officeart/2005/8/layout/default"/>
    <dgm:cxn modelId="{67642646-E7D0-4D37-B83D-9AB635BBED95}" type="presParOf" srcId="{07BCE8B0-CF48-403D-97BC-758038402E92}" destId="{E7AABF8F-24D6-4A27-9666-2263BFEE586C}" srcOrd="12" destOrd="0" presId="urn:microsoft.com/office/officeart/2005/8/layout/default"/>
    <dgm:cxn modelId="{41DD9C2B-1F5A-4928-A7D1-C84E44066A82}" type="presParOf" srcId="{07BCE8B0-CF48-403D-97BC-758038402E92}" destId="{E1E116B3-B2FB-4358-9EA0-57AAB5BC1376}" srcOrd="13" destOrd="0" presId="urn:microsoft.com/office/officeart/2005/8/layout/default"/>
    <dgm:cxn modelId="{5643AE33-1B0C-4C05-8EB8-BC62F78D466E}" type="presParOf" srcId="{07BCE8B0-CF48-403D-97BC-758038402E92}" destId="{33C43D2D-BC8A-4BF7-B9AC-7095D4E3D3D9}" srcOrd="14" destOrd="0" presId="urn:microsoft.com/office/officeart/2005/8/layout/default"/>
    <dgm:cxn modelId="{DCD5634A-85BC-48B1-9E38-98B13898E4C8}" type="presParOf" srcId="{07BCE8B0-CF48-403D-97BC-758038402E92}" destId="{5E84BA0C-A8DF-4E70-BB83-A5517D4EBA97}" srcOrd="15" destOrd="0" presId="urn:microsoft.com/office/officeart/2005/8/layout/default"/>
    <dgm:cxn modelId="{1A67BB3F-A4E6-4A14-8683-8406398FBA71}" type="presParOf" srcId="{07BCE8B0-CF48-403D-97BC-758038402E92}" destId="{40D34171-D9BF-4DE5-AC66-18DDD1514F7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3E1A8-51F7-40B2-85ED-2780E49B2E8F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1F2C52-6B80-4056-827F-BF4798D7B4AB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соответствующих показателей эффективности стимулирующих выплат, критериев и условий их назначения (локальные и организационно-распорядительные НПА)</a:t>
          </a:r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061E2-B853-43B3-88FE-669AA0C82747}" type="parTrans" cxnId="{87896C88-2964-48BB-AD57-A8DC0CF92F33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51F68-F914-401C-8A85-CE96EE9B7705}" type="sibTrans" cxnId="{87896C88-2964-48BB-AD57-A8DC0CF92F33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D34E4-374D-426D-9D12-66F1846EF6E5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отмену неэффективных стимулирующих выплат</a:t>
          </a:r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2E25A-AC2F-41EE-B14C-9F5EDB42C747}" type="parTrans" cxnId="{A383B572-C9B6-4CFA-BFCE-F50095D6B4B0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9A3CF-7D65-4C80-8494-E14C96EE9044}" type="sibTrans" cxnId="{A383B572-C9B6-4CFA-BFCE-F50095D6B4B0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73565-EDCE-462B-B547-2C14ED5486FC}">
      <dgm:prSet custT="1"/>
      <dgm:spPr/>
      <dgm:t>
        <a:bodyPr/>
        <a:lstStyle/>
        <a:p>
          <a:pPr rtl="0"/>
          <a:r>
            <a:rPr lang="ru-RU" sz="17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оптимизацию штатного расписания работников</a:t>
          </a:r>
          <a:endParaRPr lang="ru-RU" sz="17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ECF30-64DB-426C-B5EC-DBD5C99738B0}" type="parTrans" cxnId="{4874B3A0-7B8E-4066-B60F-3DE2AEBD9BC9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DAC42-0D7F-4CA0-A124-B183D9C03F8A}" type="sibTrans" cxnId="{4874B3A0-7B8E-4066-B60F-3DE2AEBD9BC9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FC4DC-98CC-4430-B56C-9FAFE1BB7964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оптимизацию структуры заработной платы</a:t>
          </a:r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F12B2-4356-4EF9-9ED7-E86B87123EC0}" type="parTrans" cxnId="{A75DB39F-98AB-437B-9F38-DD625DE0C8A9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0AEDE-29A2-4C23-AC14-657FAA63D34A}" type="sibTrans" cxnId="{A75DB39F-98AB-437B-9F38-DD625DE0C8A9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BB23C-B6AB-427B-B1E9-E0248A1CD878}">
      <dgm:prSet custT="1"/>
      <dgm:spPr/>
      <dgm:t>
        <a:bodyPr/>
        <a:lstStyle/>
        <a:p>
          <a:pPr rtl="0"/>
          <a:r>
            <a:rPr lang="ru-RU" sz="17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пересмотр должностных обязанностей НПР</a:t>
          </a:r>
          <a:endParaRPr lang="ru-RU" sz="17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043DF-4537-4F5B-989E-4F644F64FF29}" type="parTrans" cxnId="{9E1F2E18-1AFF-4E0C-B3AC-6AF82B85E68F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382B9-B851-4695-A1E1-EA08F34DFAEF}" type="sibTrans" cxnId="{9E1F2E18-1AFF-4E0C-B3AC-6AF82B85E68F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98FC8-0863-4F34-87C7-C1D5C68DE6AD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пересмотр локальных нормативно-правовых актов, регламентирующих процедуры конкурсного обора научно-педагогических работников и аттестации работников</a:t>
          </a:r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FA2B7-6620-4F21-9C66-FB540E0BA13E}" type="parTrans" cxnId="{3A20BE87-7BE7-4D8C-905C-286EA81F9997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99F4F-9E80-41DC-A177-CC2D1377DD82}" type="sibTrans" cxnId="{3A20BE87-7BE7-4D8C-905C-286EA81F9997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1D395-3D51-4F6C-A087-50FFBD128906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пересмотр трудовых договоров (контрактов) с научно-педагогическими работниками</a:t>
          </a:r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B6B42-E115-4E60-87DE-4CC7F0856F2A}" type="parTrans" cxnId="{E1D2C6D7-2C7E-4173-BD14-875EEBF45A4B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D6E77-BFD7-4447-BDFF-6AE0B44C8363}" type="sibTrans" cxnId="{E1D2C6D7-2C7E-4173-BD14-875EEBF45A4B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98411-02A9-4567-B269-732B87C404E3}">
      <dgm:prSet custT="1"/>
      <dgm:spPr/>
      <dgm:t>
        <a:bodyPr/>
        <a:lstStyle/>
        <a:p>
          <a:pPr rtl="0"/>
          <a:r>
            <a: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критериев эффективности деятельности научно-педагогических работников</a:t>
          </a:r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4A054-D3D8-4DB7-8F8F-24C92CCB6B5B}" type="parTrans" cxnId="{118FF05D-F497-4F0D-B406-EA4DFAB5F433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2FF7C-DE04-4F23-B3B5-99AC874C12C2}" type="sibTrans" cxnId="{118FF05D-F497-4F0D-B406-EA4DFAB5F433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0567E-FC58-4980-8288-FB2BA00EEA18}">
      <dgm:prSet custT="1"/>
      <dgm:spPr/>
      <dgm:t>
        <a:bodyPr/>
        <a:lstStyle/>
        <a:p>
          <a:pPr rtl="0"/>
          <a:endParaRPr lang="ru-RU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39427-922A-4AA0-9AEA-A3AF40EEB28D}" type="parTrans" cxnId="{E8835213-7DBE-4A24-8ECE-BF76C83A2F38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3B9C7-8571-41AA-A32B-ADF4825969A3}" type="sibTrans" cxnId="{E8835213-7DBE-4A24-8ECE-BF76C83A2F38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8E8F9-ABA7-4FB4-9193-912C41B210FB}" type="pres">
      <dgm:prSet presAssocID="{AE23E1A8-51F7-40B2-85ED-2780E49B2E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483233-629A-41C4-AAD4-E8184E4E894C}" type="pres">
      <dgm:prSet presAssocID="{521F2C52-6B80-4056-827F-BF4798D7B4AB}" presName="thickLine" presStyleLbl="alignNode1" presStyleIdx="0" presStyleCnt="9"/>
      <dgm:spPr/>
    </dgm:pt>
    <dgm:pt modelId="{6290E0BB-A76F-4215-94CB-959570A43797}" type="pres">
      <dgm:prSet presAssocID="{521F2C52-6B80-4056-827F-BF4798D7B4AB}" presName="horz1" presStyleCnt="0"/>
      <dgm:spPr/>
    </dgm:pt>
    <dgm:pt modelId="{4C18E105-2734-47F5-8E4C-C790FC2755B3}" type="pres">
      <dgm:prSet presAssocID="{521F2C52-6B80-4056-827F-BF4798D7B4AB}" presName="tx1" presStyleLbl="revTx" presStyleIdx="0" presStyleCnt="9"/>
      <dgm:spPr/>
      <dgm:t>
        <a:bodyPr/>
        <a:lstStyle/>
        <a:p>
          <a:endParaRPr lang="ru-RU"/>
        </a:p>
      </dgm:t>
    </dgm:pt>
    <dgm:pt modelId="{D6F4692F-2059-432D-8FE5-874E6D73591A}" type="pres">
      <dgm:prSet presAssocID="{521F2C52-6B80-4056-827F-BF4798D7B4AB}" presName="vert1" presStyleCnt="0"/>
      <dgm:spPr/>
    </dgm:pt>
    <dgm:pt modelId="{8F6A860D-6BA1-497F-9C4D-71FA8AE69230}" type="pres">
      <dgm:prSet presAssocID="{F1AD34E4-374D-426D-9D12-66F1846EF6E5}" presName="thickLine" presStyleLbl="alignNode1" presStyleIdx="1" presStyleCnt="9" custLinFactNeighborY="11022"/>
      <dgm:spPr/>
    </dgm:pt>
    <dgm:pt modelId="{08099A09-3889-4FBF-8344-24C4C089837F}" type="pres">
      <dgm:prSet presAssocID="{F1AD34E4-374D-426D-9D12-66F1846EF6E5}" presName="horz1" presStyleCnt="0"/>
      <dgm:spPr/>
    </dgm:pt>
    <dgm:pt modelId="{553E2A51-A237-4EB7-BB30-F34C52087D43}" type="pres">
      <dgm:prSet presAssocID="{F1AD34E4-374D-426D-9D12-66F1846EF6E5}" presName="tx1" presStyleLbl="revTx" presStyleIdx="1" presStyleCnt="9"/>
      <dgm:spPr/>
      <dgm:t>
        <a:bodyPr/>
        <a:lstStyle/>
        <a:p>
          <a:endParaRPr lang="ru-RU"/>
        </a:p>
      </dgm:t>
    </dgm:pt>
    <dgm:pt modelId="{A83FAD2B-0E35-458C-87D4-245A19C643AE}" type="pres">
      <dgm:prSet presAssocID="{F1AD34E4-374D-426D-9D12-66F1846EF6E5}" presName="vert1" presStyleCnt="0"/>
      <dgm:spPr/>
    </dgm:pt>
    <dgm:pt modelId="{94DA6F95-5592-4979-9215-53D6550D4928}" type="pres">
      <dgm:prSet presAssocID="{D1573565-EDCE-462B-B547-2C14ED5486FC}" presName="thickLine" presStyleLbl="alignNode1" presStyleIdx="2" presStyleCnt="9"/>
      <dgm:spPr/>
    </dgm:pt>
    <dgm:pt modelId="{0EA1E940-1098-42EF-899F-D0A5726BF03F}" type="pres">
      <dgm:prSet presAssocID="{D1573565-EDCE-462B-B547-2C14ED5486FC}" presName="horz1" presStyleCnt="0"/>
      <dgm:spPr/>
    </dgm:pt>
    <dgm:pt modelId="{7C99E9E6-6EAE-4465-8D41-08713DF0F3A2}" type="pres">
      <dgm:prSet presAssocID="{D1573565-EDCE-462B-B547-2C14ED5486FC}" presName="tx1" presStyleLbl="revTx" presStyleIdx="2" presStyleCnt="9"/>
      <dgm:spPr/>
      <dgm:t>
        <a:bodyPr/>
        <a:lstStyle/>
        <a:p>
          <a:endParaRPr lang="ru-RU"/>
        </a:p>
      </dgm:t>
    </dgm:pt>
    <dgm:pt modelId="{D6BAEE51-D532-428A-A559-3FDC034F59DB}" type="pres">
      <dgm:prSet presAssocID="{D1573565-EDCE-462B-B547-2C14ED5486FC}" presName="vert1" presStyleCnt="0"/>
      <dgm:spPr/>
    </dgm:pt>
    <dgm:pt modelId="{B31DCC70-51B7-48AA-B037-7EEB8BA54AF6}" type="pres">
      <dgm:prSet presAssocID="{6CDFC4DC-98CC-4430-B56C-9FAFE1BB7964}" presName="thickLine" presStyleLbl="alignNode1" presStyleIdx="3" presStyleCnt="9"/>
      <dgm:spPr/>
    </dgm:pt>
    <dgm:pt modelId="{0C4D73DA-62D4-4F1F-A6B8-65F185CD6838}" type="pres">
      <dgm:prSet presAssocID="{6CDFC4DC-98CC-4430-B56C-9FAFE1BB7964}" presName="horz1" presStyleCnt="0"/>
      <dgm:spPr/>
    </dgm:pt>
    <dgm:pt modelId="{9F931157-E2C9-455E-99CC-54B5FB2F8D07}" type="pres">
      <dgm:prSet presAssocID="{6CDFC4DC-98CC-4430-B56C-9FAFE1BB7964}" presName="tx1" presStyleLbl="revTx" presStyleIdx="3" presStyleCnt="9"/>
      <dgm:spPr/>
      <dgm:t>
        <a:bodyPr/>
        <a:lstStyle/>
        <a:p>
          <a:endParaRPr lang="ru-RU"/>
        </a:p>
      </dgm:t>
    </dgm:pt>
    <dgm:pt modelId="{214FB43E-DB52-4494-B782-D23B8A9125CD}" type="pres">
      <dgm:prSet presAssocID="{6CDFC4DC-98CC-4430-B56C-9FAFE1BB7964}" presName="vert1" presStyleCnt="0"/>
      <dgm:spPr/>
    </dgm:pt>
    <dgm:pt modelId="{4ECE5E94-8CA0-4CAA-9F7A-7ACF31C38847}" type="pres">
      <dgm:prSet presAssocID="{090BB23C-B6AB-427B-B1E9-E0248A1CD878}" presName="thickLine" presStyleLbl="alignNode1" presStyleIdx="4" presStyleCnt="9"/>
      <dgm:spPr/>
    </dgm:pt>
    <dgm:pt modelId="{9FD80CD6-6590-4A07-BB5D-8F02A81D2576}" type="pres">
      <dgm:prSet presAssocID="{090BB23C-B6AB-427B-B1E9-E0248A1CD878}" presName="horz1" presStyleCnt="0"/>
      <dgm:spPr/>
    </dgm:pt>
    <dgm:pt modelId="{1F731A1E-EAD9-4354-B67A-EA1C80777840}" type="pres">
      <dgm:prSet presAssocID="{090BB23C-B6AB-427B-B1E9-E0248A1CD878}" presName="tx1" presStyleLbl="revTx" presStyleIdx="4" presStyleCnt="9"/>
      <dgm:spPr/>
      <dgm:t>
        <a:bodyPr/>
        <a:lstStyle/>
        <a:p>
          <a:endParaRPr lang="ru-RU"/>
        </a:p>
      </dgm:t>
    </dgm:pt>
    <dgm:pt modelId="{EB058BAE-02D8-41CB-94A3-4D6B93044190}" type="pres">
      <dgm:prSet presAssocID="{090BB23C-B6AB-427B-B1E9-E0248A1CD878}" presName="vert1" presStyleCnt="0"/>
      <dgm:spPr/>
    </dgm:pt>
    <dgm:pt modelId="{DC5D18E5-DF95-48F3-AA96-08AEA0642540}" type="pres">
      <dgm:prSet presAssocID="{E4A98FC8-0863-4F34-87C7-C1D5C68DE6AD}" presName="thickLine" presStyleLbl="alignNode1" presStyleIdx="5" presStyleCnt="9"/>
      <dgm:spPr/>
    </dgm:pt>
    <dgm:pt modelId="{C55E0730-67D6-4ED3-9FE8-29739390BA14}" type="pres">
      <dgm:prSet presAssocID="{E4A98FC8-0863-4F34-87C7-C1D5C68DE6AD}" presName="horz1" presStyleCnt="0"/>
      <dgm:spPr/>
    </dgm:pt>
    <dgm:pt modelId="{831D2718-978F-4B44-B861-CC5FC166B964}" type="pres">
      <dgm:prSet presAssocID="{E4A98FC8-0863-4F34-87C7-C1D5C68DE6AD}" presName="tx1" presStyleLbl="revTx" presStyleIdx="5" presStyleCnt="9"/>
      <dgm:spPr/>
      <dgm:t>
        <a:bodyPr/>
        <a:lstStyle/>
        <a:p>
          <a:endParaRPr lang="ru-RU"/>
        </a:p>
      </dgm:t>
    </dgm:pt>
    <dgm:pt modelId="{84AD8C37-831B-4455-B99F-44934A312629}" type="pres">
      <dgm:prSet presAssocID="{E4A98FC8-0863-4F34-87C7-C1D5C68DE6AD}" presName="vert1" presStyleCnt="0"/>
      <dgm:spPr/>
    </dgm:pt>
    <dgm:pt modelId="{C706E38C-ADD5-40F0-8B94-F3B0F1B11F48}" type="pres">
      <dgm:prSet presAssocID="{42A1D395-3D51-4F6C-A087-50FFBD128906}" presName="thickLine" presStyleLbl="alignNode1" presStyleIdx="6" presStyleCnt="9"/>
      <dgm:spPr/>
    </dgm:pt>
    <dgm:pt modelId="{DD0D8396-F640-4724-8FE9-3837D72B21A9}" type="pres">
      <dgm:prSet presAssocID="{42A1D395-3D51-4F6C-A087-50FFBD128906}" presName="horz1" presStyleCnt="0"/>
      <dgm:spPr/>
    </dgm:pt>
    <dgm:pt modelId="{ABF58954-968C-483A-B389-D8AF5A5D75BC}" type="pres">
      <dgm:prSet presAssocID="{42A1D395-3D51-4F6C-A087-50FFBD128906}" presName="tx1" presStyleLbl="revTx" presStyleIdx="6" presStyleCnt="9"/>
      <dgm:spPr/>
      <dgm:t>
        <a:bodyPr/>
        <a:lstStyle/>
        <a:p>
          <a:endParaRPr lang="ru-RU"/>
        </a:p>
      </dgm:t>
    </dgm:pt>
    <dgm:pt modelId="{AFE250BF-BC8A-4E13-90FF-49C85903AFD5}" type="pres">
      <dgm:prSet presAssocID="{42A1D395-3D51-4F6C-A087-50FFBD128906}" presName="vert1" presStyleCnt="0"/>
      <dgm:spPr/>
    </dgm:pt>
    <dgm:pt modelId="{1F21681C-885F-49D2-90AC-23C2C2BFE5FE}" type="pres">
      <dgm:prSet presAssocID="{F4998411-02A9-4567-B269-732B87C404E3}" presName="thickLine" presStyleLbl="alignNode1" presStyleIdx="7" presStyleCnt="9"/>
      <dgm:spPr/>
    </dgm:pt>
    <dgm:pt modelId="{4BB55ACC-0123-4A51-91CC-0CD1F22CB59F}" type="pres">
      <dgm:prSet presAssocID="{F4998411-02A9-4567-B269-732B87C404E3}" presName="horz1" presStyleCnt="0"/>
      <dgm:spPr/>
    </dgm:pt>
    <dgm:pt modelId="{8016147D-A639-47CA-BF78-48D10C8EC388}" type="pres">
      <dgm:prSet presAssocID="{F4998411-02A9-4567-B269-732B87C404E3}" presName="tx1" presStyleLbl="revTx" presStyleIdx="7" presStyleCnt="9"/>
      <dgm:spPr/>
      <dgm:t>
        <a:bodyPr/>
        <a:lstStyle/>
        <a:p>
          <a:endParaRPr lang="ru-RU"/>
        </a:p>
      </dgm:t>
    </dgm:pt>
    <dgm:pt modelId="{81114C99-8E6A-4640-94DB-38A1DE6B5F67}" type="pres">
      <dgm:prSet presAssocID="{F4998411-02A9-4567-B269-732B87C404E3}" presName="vert1" presStyleCnt="0"/>
      <dgm:spPr/>
    </dgm:pt>
    <dgm:pt modelId="{33DDDA8F-41BB-4A27-8446-A2C2C5BFAEBD}" type="pres">
      <dgm:prSet presAssocID="{33D0567E-FC58-4980-8288-FB2BA00EEA18}" presName="thickLine" presStyleLbl="alignNode1" presStyleIdx="8" presStyleCnt="9"/>
      <dgm:spPr/>
    </dgm:pt>
    <dgm:pt modelId="{14C42F34-30F3-4B19-872B-EE2CF470C625}" type="pres">
      <dgm:prSet presAssocID="{33D0567E-FC58-4980-8288-FB2BA00EEA18}" presName="horz1" presStyleCnt="0"/>
      <dgm:spPr/>
    </dgm:pt>
    <dgm:pt modelId="{875D990F-B5D3-4234-A9AB-A71A4A159E0B}" type="pres">
      <dgm:prSet presAssocID="{33D0567E-FC58-4980-8288-FB2BA00EEA18}" presName="tx1" presStyleLbl="revTx" presStyleIdx="8" presStyleCnt="9"/>
      <dgm:spPr/>
      <dgm:t>
        <a:bodyPr/>
        <a:lstStyle/>
        <a:p>
          <a:endParaRPr lang="ru-RU"/>
        </a:p>
      </dgm:t>
    </dgm:pt>
    <dgm:pt modelId="{AEC2C992-66C9-4F8E-994E-0897DCDBCA2F}" type="pres">
      <dgm:prSet presAssocID="{33D0567E-FC58-4980-8288-FB2BA00EEA18}" presName="vert1" presStyleCnt="0"/>
      <dgm:spPr/>
    </dgm:pt>
  </dgm:ptLst>
  <dgm:cxnLst>
    <dgm:cxn modelId="{A75DB39F-98AB-437B-9F38-DD625DE0C8A9}" srcId="{AE23E1A8-51F7-40B2-85ED-2780E49B2E8F}" destId="{6CDFC4DC-98CC-4430-B56C-9FAFE1BB7964}" srcOrd="3" destOrd="0" parTransId="{959F12B2-4356-4EF9-9ED7-E86B87123EC0}" sibTransId="{3FA0AEDE-29A2-4C23-AC14-657FAA63D34A}"/>
    <dgm:cxn modelId="{2C27C051-9259-4C42-8157-D676C3CFC44A}" type="presOf" srcId="{D1573565-EDCE-462B-B547-2C14ED5486FC}" destId="{7C99E9E6-6EAE-4465-8D41-08713DF0F3A2}" srcOrd="0" destOrd="0" presId="urn:microsoft.com/office/officeart/2008/layout/LinedList"/>
    <dgm:cxn modelId="{597703FD-CFDD-40BF-8E4B-1ED735EEEE18}" type="presOf" srcId="{090BB23C-B6AB-427B-B1E9-E0248A1CD878}" destId="{1F731A1E-EAD9-4354-B67A-EA1C80777840}" srcOrd="0" destOrd="0" presId="urn:microsoft.com/office/officeart/2008/layout/LinedList"/>
    <dgm:cxn modelId="{45C59EC6-8E9B-45B3-8C19-302ACFC2DAB6}" type="presOf" srcId="{6CDFC4DC-98CC-4430-B56C-9FAFE1BB7964}" destId="{9F931157-E2C9-455E-99CC-54B5FB2F8D07}" srcOrd="0" destOrd="0" presId="urn:microsoft.com/office/officeart/2008/layout/LinedList"/>
    <dgm:cxn modelId="{EFBEB9D0-8875-4ABD-ADA5-F23E9E22F5B5}" type="presOf" srcId="{F1AD34E4-374D-426D-9D12-66F1846EF6E5}" destId="{553E2A51-A237-4EB7-BB30-F34C52087D43}" srcOrd="0" destOrd="0" presId="urn:microsoft.com/office/officeart/2008/layout/LinedList"/>
    <dgm:cxn modelId="{7824DE17-B814-44A9-9F2B-D2D7FF5D7A79}" type="presOf" srcId="{AE23E1A8-51F7-40B2-85ED-2780E49B2E8F}" destId="{A5B8E8F9-ABA7-4FB4-9193-912C41B210FB}" srcOrd="0" destOrd="0" presId="urn:microsoft.com/office/officeart/2008/layout/LinedList"/>
    <dgm:cxn modelId="{279F5B2F-750D-4AB1-8D30-C204BE0E4D48}" type="presOf" srcId="{33D0567E-FC58-4980-8288-FB2BA00EEA18}" destId="{875D990F-B5D3-4234-A9AB-A71A4A159E0B}" srcOrd="0" destOrd="0" presId="urn:microsoft.com/office/officeart/2008/layout/LinedList"/>
    <dgm:cxn modelId="{4874B3A0-7B8E-4066-B60F-3DE2AEBD9BC9}" srcId="{AE23E1A8-51F7-40B2-85ED-2780E49B2E8F}" destId="{D1573565-EDCE-462B-B547-2C14ED5486FC}" srcOrd="2" destOrd="0" parTransId="{41BECF30-64DB-426C-B5EC-DBD5C99738B0}" sibTransId="{693DAC42-0D7F-4CA0-A124-B183D9C03F8A}"/>
    <dgm:cxn modelId="{87896C88-2964-48BB-AD57-A8DC0CF92F33}" srcId="{AE23E1A8-51F7-40B2-85ED-2780E49B2E8F}" destId="{521F2C52-6B80-4056-827F-BF4798D7B4AB}" srcOrd="0" destOrd="0" parTransId="{453061E2-B853-43B3-88FE-669AA0C82747}" sibTransId="{2E451F68-F914-401C-8A85-CE96EE9B7705}"/>
    <dgm:cxn modelId="{7149EC52-CD8C-4451-8D1B-CA9C6E8D9701}" type="presOf" srcId="{F4998411-02A9-4567-B269-732B87C404E3}" destId="{8016147D-A639-47CA-BF78-48D10C8EC388}" srcOrd="0" destOrd="0" presId="urn:microsoft.com/office/officeart/2008/layout/LinedList"/>
    <dgm:cxn modelId="{9E1F2E18-1AFF-4E0C-B3AC-6AF82B85E68F}" srcId="{AE23E1A8-51F7-40B2-85ED-2780E49B2E8F}" destId="{090BB23C-B6AB-427B-B1E9-E0248A1CD878}" srcOrd="4" destOrd="0" parTransId="{281043DF-4537-4F5B-989E-4F644F64FF29}" sibTransId="{BAF382B9-B851-4695-A1E1-EA08F34DFAEF}"/>
    <dgm:cxn modelId="{118FF05D-F497-4F0D-B406-EA4DFAB5F433}" srcId="{AE23E1A8-51F7-40B2-85ED-2780E49B2E8F}" destId="{F4998411-02A9-4567-B269-732B87C404E3}" srcOrd="7" destOrd="0" parTransId="{18C4A054-D3D8-4DB7-8F8F-24C92CCB6B5B}" sibTransId="{8342FF7C-DE04-4F23-B3B5-99AC874C12C2}"/>
    <dgm:cxn modelId="{E1D2C6D7-2C7E-4173-BD14-875EEBF45A4B}" srcId="{AE23E1A8-51F7-40B2-85ED-2780E49B2E8F}" destId="{42A1D395-3D51-4F6C-A087-50FFBD128906}" srcOrd="6" destOrd="0" parTransId="{125B6B42-E115-4E60-87DE-4CC7F0856F2A}" sibTransId="{6EBD6E77-BFD7-4447-BDFF-6AE0B44C8363}"/>
    <dgm:cxn modelId="{F0F6D3AC-53D7-403A-929B-20025CAD7D26}" type="presOf" srcId="{E4A98FC8-0863-4F34-87C7-C1D5C68DE6AD}" destId="{831D2718-978F-4B44-B861-CC5FC166B964}" srcOrd="0" destOrd="0" presId="urn:microsoft.com/office/officeart/2008/layout/LinedList"/>
    <dgm:cxn modelId="{21B229A8-FA7A-4145-A9E1-D69110B32B7B}" type="presOf" srcId="{521F2C52-6B80-4056-827F-BF4798D7B4AB}" destId="{4C18E105-2734-47F5-8E4C-C790FC2755B3}" srcOrd="0" destOrd="0" presId="urn:microsoft.com/office/officeart/2008/layout/LinedList"/>
    <dgm:cxn modelId="{3A20BE87-7BE7-4D8C-905C-286EA81F9997}" srcId="{AE23E1A8-51F7-40B2-85ED-2780E49B2E8F}" destId="{E4A98FC8-0863-4F34-87C7-C1D5C68DE6AD}" srcOrd="5" destOrd="0" parTransId="{BF7FA2B7-6620-4F21-9C66-FB540E0BA13E}" sibTransId="{F3499F4F-9E80-41DC-A177-CC2D1377DD82}"/>
    <dgm:cxn modelId="{3D50CD26-D8D6-457C-A464-749E00CBB647}" type="presOf" srcId="{42A1D395-3D51-4F6C-A087-50FFBD128906}" destId="{ABF58954-968C-483A-B389-D8AF5A5D75BC}" srcOrd="0" destOrd="0" presId="urn:microsoft.com/office/officeart/2008/layout/LinedList"/>
    <dgm:cxn modelId="{A383B572-C9B6-4CFA-BFCE-F50095D6B4B0}" srcId="{AE23E1A8-51F7-40B2-85ED-2780E49B2E8F}" destId="{F1AD34E4-374D-426D-9D12-66F1846EF6E5}" srcOrd="1" destOrd="0" parTransId="{7A12E25A-AC2F-41EE-B14C-9F5EDB42C747}" sibTransId="{7BA9A3CF-7D65-4C80-8494-E14C96EE9044}"/>
    <dgm:cxn modelId="{E8835213-7DBE-4A24-8ECE-BF76C83A2F38}" srcId="{AE23E1A8-51F7-40B2-85ED-2780E49B2E8F}" destId="{33D0567E-FC58-4980-8288-FB2BA00EEA18}" srcOrd="8" destOrd="0" parTransId="{38039427-922A-4AA0-9AEA-A3AF40EEB28D}" sibTransId="{0013B9C7-8571-41AA-A32B-ADF4825969A3}"/>
    <dgm:cxn modelId="{203E8A50-9B8E-47AE-A966-31AB95E7EA34}" type="presParOf" srcId="{A5B8E8F9-ABA7-4FB4-9193-912C41B210FB}" destId="{E7483233-629A-41C4-AAD4-E8184E4E894C}" srcOrd="0" destOrd="0" presId="urn:microsoft.com/office/officeart/2008/layout/LinedList"/>
    <dgm:cxn modelId="{79A928E2-1EE7-459F-9357-97888989FCDC}" type="presParOf" srcId="{A5B8E8F9-ABA7-4FB4-9193-912C41B210FB}" destId="{6290E0BB-A76F-4215-94CB-959570A43797}" srcOrd="1" destOrd="0" presId="urn:microsoft.com/office/officeart/2008/layout/LinedList"/>
    <dgm:cxn modelId="{C640FC60-AC7C-4655-A9D1-751515DAAFAB}" type="presParOf" srcId="{6290E0BB-A76F-4215-94CB-959570A43797}" destId="{4C18E105-2734-47F5-8E4C-C790FC2755B3}" srcOrd="0" destOrd="0" presId="urn:microsoft.com/office/officeart/2008/layout/LinedList"/>
    <dgm:cxn modelId="{831A0BEF-7779-4C8A-8D5D-6E9E01BA1D70}" type="presParOf" srcId="{6290E0BB-A76F-4215-94CB-959570A43797}" destId="{D6F4692F-2059-432D-8FE5-874E6D73591A}" srcOrd="1" destOrd="0" presId="urn:microsoft.com/office/officeart/2008/layout/LinedList"/>
    <dgm:cxn modelId="{230B4F25-5553-4D57-9F2E-2C92D094F923}" type="presParOf" srcId="{A5B8E8F9-ABA7-4FB4-9193-912C41B210FB}" destId="{8F6A860D-6BA1-497F-9C4D-71FA8AE69230}" srcOrd="2" destOrd="0" presId="urn:microsoft.com/office/officeart/2008/layout/LinedList"/>
    <dgm:cxn modelId="{A5A14F59-78E2-4825-B19C-C7881E2AA877}" type="presParOf" srcId="{A5B8E8F9-ABA7-4FB4-9193-912C41B210FB}" destId="{08099A09-3889-4FBF-8344-24C4C089837F}" srcOrd="3" destOrd="0" presId="urn:microsoft.com/office/officeart/2008/layout/LinedList"/>
    <dgm:cxn modelId="{AD2228A9-812A-4CB7-BF01-3FEBF5988A87}" type="presParOf" srcId="{08099A09-3889-4FBF-8344-24C4C089837F}" destId="{553E2A51-A237-4EB7-BB30-F34C52087D43}" srcOrd="0" destOrd="0" presId="urn:microsoft.com/office/officeart/2008/layout/LinedList"/>
    <dgm:cxn modelId="{924EEA7E-1711-4DEE-9EA9-3605908A3D7F}" type="presParOf" srcId="{08099A09-3889-4FBF-8344-24C4C089837F}" destId="{A83FAD2B-0E35-458C-87D4-245A19C643AE}" srcOrd="1" destOrd="0" presId="urn:microsoft.com/office/officeart/2008/layout/LinedList"/>
    <dgm:cxn modelId="{CA348F61-7204-4FE8-9814-F5C736125FB9}" type="presParOf" srcId="{A5B8E8F9-ABA7-4FB4-9193-912C41B210FB}" destId="{94DA6F95-5592-4979-9215-53D6550D4928}" srcOrd="4" destOrd="0" presId="urn:microsoft.com/office/officeart/2008/layout/LinedList"/>
    <dgm:cxn modelId="{FD353A4E-3141-4ADB-BA09-EEE5F5A171A1}" type="presParOf" srcId="{A5B8E8F9-ABA7-4FB4-9193-912C41B210FB}" destId="{0EA1E940-1098-42EF-899F-D0A5726BF03F}" srcOrd="5" destOrd="0" presId="urn:microsoft.com/office/officeart/2008/layout/LinedList"/>
    <dgm:cxn modelId="{A1B6280C-075C-4C4F-8AB3-B85D4A65F4A9}" type="presParOf" srcId="{0EA1E940-1098-42EF-899F-D0A5726BF03F}" destId="{7C99E9E6-6EAE-4465-8D41-08713DF0F3A2}" srcOrd="0" destOrd="0" presId="urn:microsoft.com/office/officeart/2008/layout/LinedList"/>
    <dgm:cxn modelId="{6E244CB8-6A7E-4BA4-BA97-5554D3757B98}" type="presParOf" srcId="{0EA1E940-1098-42EF-899F-D0A5726BF03F}" destId="{D6BAEE51-D532-428A-A559-3FDC034F59DB}" srcOrd="1" destOrd="0" presId="urn:microsoft.com/office/officeart/2008/layout/LinedList"/>
    <dgm:cxn modelId="{2A1A2BF7-A5C7-4A59-98D9-A17467273A7F}" type="presParOf" srcId="{A5B8E8F9-ABA7-4FB4-9193-912C41B210FB}" destId="{B31DCC70-51B7-48AA-B037-7EEB8BA54AF6}" srcOrd="6" destOrd="0" presId="urn:microsoft.com/office/officeart/2008/layout/LinedList"/>
    <dgm:cxn modelId="{A3906AAB-081C-448B-BDA8-E4A2DDD82366}" type="presParOf" srcId="{A5B8E8F9-ABA7-4FB4-9193-912C41B210FB}" destId="{0C4D73DA-62D4-4F1F-A6B8-65F185CD6838}" srcOrd="7" destOrd="0" presId="urn:microsoft.com/office/officeart/2008/layout/LinedList"/>
    <dgm:cxn modelId="{CDF6E0D0-EF25-4451-9FD7-2F5F90647346}" type="presParOf" srcId="{0C4D73DA-62D4-4F1F-A6B8-65F185CD6838}" destId="{9F931157-E2C9-455E-99CC-54B5FB2F8D07}" srcOrd="0" destOrd="0" presId="urn:microsoft.com/office/officeart/2008/layout/LinedList"/>
    <dgm:cxn modelId="{7E527B5E-8F7C-4E0D-9AE2-94D8F456D72B}" type="presParOf" srcId="{0C4D73DA-62D4-4F1F-A6B8-65F185CD6838}" destId="{214FB43E-DB52-4494-B782-D23B8A9125CD}" srcOrd="1" destOrd="0" presId="urn:microsoft.com/office/officeart/2008/layout/LinedList"/>
    <dgm:cxn modelId="{9AD2AAE1-4ADE-4DE1-820A-377F5DDF9385}" type="presParOf" srcId="{A5B8E8F9-ABA7-4FB4-9193-912C41B210FB}" destId="{4ECE5E94-8CA0-4CAA-9F7A-7ACF31C38847}" srcOrd="8" destOrd="0" presId="urn:microsoft.com/office/officeart/2008/layout/LinedList"/>
    <dgm:cxn modelId="{C292BD01-A909-4F72-AF43-EFCF81381196}" type="presParOf" srcId="{A5B8E8F9-ABA7-4FB4-9193-912C41B210FB}" destId="{9FD80CD6-6590-4A07-BB5D-8F02A81D2576}" srcOrd="9" destOrd="0" presId="urn:microsoft.com/office/officeart/2008/layout/LinedList"/>
    <dgm:cxn modelId="{62A27925-A9C2-45AC-974D-4B77B668EF03}" type="presParOf" srcId="{9FD80CD6-6590-4A07-BB5D-8F02A81D2576}" destId="{1F731A1E-EAD9-4354-B67A-EA1C80777840}" srcOrd="0" destOrd="0" presId="urn:microsoft.com/office/officeart/2008/layout/LinedList"/>
    <dgm:cxn modelId="{8DCE5368-673B-479B-AEB7-740E9F5026B4}" type="presParOf" srcId="{9FD80CD6-6590-4A07-BB5D-8F02A81D2576}" destId="{EB058BAE-02D8-41CB-94A3-4D6B93044190}" srcOrd="1" destOrd="0" presId="urn:microsoft.com/office/officeart/2008/layout/LinedList"/>
    <dgm:cxn modelId="{B1F6B453-C6F2-4F09-A8FF-8283499F7C9F}" type="presParOf" srcId="{A5B8E8F9-ABA7-4FB4-9193-912C41B210FB}" destId="{DC5D18E5-DF95-48F3-AA96-08AEA0642540}" srcOrd="10" destOrd="0" presId="urn:microsoft.com/office/officeart/2008/layout/LinedList"/>
    <dgm:cxn modelId="{A8F1AC7E-4ED7-4A8D-8D2E-C9D96E441985}" type="presParOf" srcId="{A5B8E8F9-ABA7-4FB4-9193-912C41B210FB}" destId="{C55E0730-67D6-4ED3-9FE8-29739390BA14}" srcOrd="11" destOrd="0" presId="urn:microsoft.com/office/officeart/2008/layout/LinedList"/>
    <dgm:cxn modelId="{BD048AD3-7CBC-4F29-BC82-1BC6BAEBD9B3}" type="presParOf" srcId="{C55E0730-67D6-4ED3-9FE8-29739390BA14}" destId="{831D2718-978F-4B44-B861-CC5FC166B964}" srcOrd="0" destOrd="0" presId="urn:microsoft.com/office/officeart/2008/layout/LinedList"/>
    <dgm:cxn modelId="{45F79A5F-B8EA-494A-AC8B-9A0FF52CA1C8}" type="presParOf" srcId="{C55E0730-67D6-4ED3-9FE8-29739390BA14}" destId="{84AD8C37-831B-4455-B99F-44934A312629}" srcOrd="1" destOrd="0" presId="urn:microsoft.com/office/officeart/2008/layout/LinedList"/>
    <dgm:cxn modelId="{9B7372B5-FED4-4F83-AA6A-1958CD5EF927}" type="presParOf" srcId="{A5B8E8F9-ABA7-4FB4-9193-912C41B210FB}" destId="{C706E38C-ADD5-40F0-8B94-F3B0F1B11F48}" srcOrd="12" destOrd="0" presId="urn:microsoft.com/office/officeart/2008/layout/LinedList"/>
    <dgm:cxn modelId="{2CC5418C-8095-4CFB-B286-3AA10174FD0A}" type="presParOf" srcId="{A5B8E8F9-ABA7-4FB4-9193-912C41B210FB}" destId="{DD0D8396-F640-4724-8FE9-3837D72B21A9}" srcOrd="13" destOrd="0" presId="urn:microsoft.com/office/officeart/2008/layout/LinedList"/>
    <dgm:cxn modelId="{3B6F11A1-3BE1-49D7-9B52-773F63A0E4DE}" type="presParOf" srcId="{DD0D8396-F640-4724-8FE9-3837D72B21A9}" destId="{ABF58954-968C-483A-B389-D8AF5A5D75BC}" srcOrd="0" destOrd="0" presId="urn:microsoft.com/office/officeart/2008/layout/LinedList"/>
    <dgm:cxn modelId="{CB6702E4-3645-4059-BF2F-9355DC3AA8E3}" type="presParOf" srcId="{DD0D8396-F640-4724-8FE9-3837D72B21A9}" destId="{AFE250BF-BC8A-4E13-90FF-49C85903AFD5}" srcOrd="1" destOrd="0" presId="urn:microsoft.com/office/officeart/2008/layout/LinedList"/>
    <dgm:cxn modelId="{AF8A242A-E7C9-4892-B0DC-3FBA3BBA1A17}" type="presParOf" srcId="{A5B8E8F9-ABA7-4FB4-9193-912C41B210FB}" destId="{1F21681C-885F-49D2-90AC-23C2C2BFE5FE}" srcOrd="14" destOrd="0" presId="urn:microsoft.com/office/officeart/2008/layout/LinedList"/>
    <dgm:cxn modelId="{E0FDA7FC-E0FE-4119-9C06-EA7014F2AC1D}" type="presParOf" srcId="{A5B8E8F9-ABA7-4FB4-9193-912C41B210FB}" destId="{4BB55ACC-0123-4A51-91CC-0CD1F22CB59F}" srcOrd="15" destOrd="0" presId="urn:microsoft.com/office/officeart/2008/layout/LinedList"/>
    <dgm:cxn modelId="{35053609-58A8-44DE-A329-002C58715CD0}" type="presParOf" srcId="{4BB55ACC-0123-4A51-91CC-0CD1F22CB59F}" destId="{8016147D-A639-47CA-BF78-48D10C8EC388}" srcOrd="0" destOrd="0" presId="urn:microsoft.com/office/officeart/2008/layout/LinedList"/>
    <dgm:cxn modelId="{772DADBD-7B59-4891-9B37-D44F7A413A53}" type="presParOf" srcId="{4BB55ACC-0123-4A51-91CC-0CD1F22CB59F}" destId="{81114C99-8E6A-4640-94DB-38A1DE6B5F67}" srcOrd="1" destOrd="0" presId="urn:microsoft.com/office/officeart/2008/layout/LinedList"/>
    <dgm:cxn modelId="{7DA5348D-297D-4CE1-A65A-FF0A23D5FEA1}" type="presParOf" srcId="{A5B8E8F9-ABA7-4FB4-9193-912C41B210FB}" destId="{33DDDA8F-41BB-4A27-8446-A2C2C5BFAEBD}" srcOrd="16" destOrd="0" presId="urn:microsoft.com/office/officeart/2008/layout/LinedList"/>
    <dgm:cxn modelId="{B4BCA228-7A3C-46B7-A80D-0965BE528B9A}" type="presParOf" srcId="{A5B8E8F9-ABA7-4FB4-9193-912C41B210FB}" destId="{14C42F34-30F3-4B19-872B-EE2CF470C625}" srcOrd="17" destOrd="0" presId="urn:microsoft.com/office/officeart/2008/layout/LinedList"/>
    <dgm:cxn modelId="{044D19DF-4FD5-44A2-834D-DD89774049E9}" type="presParOf" srcId="{14C42F34-30F3-4B19-872B-EE2CF470C625}" destId="{875D990F-B5D3-4234-A9AB-A71A4A159E0B}" srcOrd="0" destOrd="0" presId="urn:microsoft.com/office/officeart/2008/layout/LinedList"/>
    <dgm:cxn modelId="{A9BC19BD-BD7C-400A-B0A0-A32290D8D712}" type="presParOf" srcId="{14C42F34-30F3-4B19-872B-EE2CF470C625}" destId="{AEC2C992-66C9-4F8E-994E-0897DCDBCA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379F4-F6C7-4E61-9960-7ED3D65505F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61287B-325D-4B85-B544-DF63ECA87B4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180000" indent="177800">
            <a:tabLst>
              <a:tab pos="1079500" algn="l"/>
            </a:tabLs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</a:t>
          </a:r>
        </a:p>
        <a:p>
          <a:pPr marL="180000" indent="177800">
            <a:tabLst>
              <a:tab pos="1079500" algn="l"/>
            </a:tabLs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</a:p>
        <a:p>
          <a:pPr marL="355600" indent="177800">
            <a:tabLst>
              <a:tab pos="1079500" algn="l"/>
            </a:tabLs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1-Мониторинг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4E76C-515A-48F9-96F0-593C5124D944}" type="parTrans" cxnId="{80EDCB6F-AD93-478E-9E6F-E1BC4CFF4F05}">
      <dgm:prSet/>
      <dgm:spPr/>
      <dgm:t>
        <a:bodyPr/>
        <a:lstStyle/>
        <a:p>
          <a:endParaRPr lang="ru-RU"/>
        </a:p>
      </dgm:t>
    </dgm:pt>
    <dgm:pt modelId="{47EB0CC3-211A-4E9D-ADFC-32336E61B5B3}" type="sibTrans" cxnId="{80EDCB6F-AD93-478E-9E6F-E1BC4CFF4F05}">
      <dgm:prSet/>
      <dgm:spPr/>
      <dgm:t>
        <a:bodyPr/>
        <a:lstStyle/>
        <a:p>
          <a:endParaRPr lang="ru-RU"/>
        </a:p>
      </dgm:t>
    </dgm:pt>
    <dgm:pt modelId="{E3F98BC1-BD18-428A-A24C-154176B0E06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рейтингов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EECC9-5E2B-4D59-96F5-E2D277E1554E}" type="parTrans" cxnId="{AC9DA51B-294D-4A20-91F9-42A0700A0BF9}">
      <dgm:prSet/>
      <dgm:spPr/>
      <dgm:t>
        <a:bodyPr/>
        <a:lstStyle/>
        <a:p>
          <a:endParaRPr lang="ru-RU"/>
        </a:p>
      </dgm:t>
    </dgm:pt>
    <dgm:pt modelId="{485E37AC-9896-4099-B17A-4E013BF273F0}" type="sibTrans" cxnId="{AC9DA51B-294D-4A20-91F9-42A0700A0BF9}">
      <dgm:prSet/>
      <dgm:spPr/>
      <dgm:t>
        <a:bodyPr/>
        <a:lstStyle/>
        <a:p>
          <a:endParaRPr lang="ru-RU"/>
        </a:p>
      </dgm:t>
    </dgm:pt>
    <dgm:pt modelId="{57BBECAC-A842-4410-8AD1-78FBA199E76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показатели эффективности деятельности 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gm:t>
    </dgm:pt>
    <dgm:pt modelId="{F270FE76-C555-46E5-8686-4CF2A98A6259}" type="parTrans" cxnId="{CD63795E-F166-461E-8553-0B955FFC0C83}">
      <dgm:prSet/>
      <dgm:spPr/>
      <dgm:t>
        <a:bodyPr/>
        <a:lstStyle/>
        <a:p>
          <a:endParaRPr lang="ru-RU"/>
        </a:p>
      </dgm:t>
    </dgm:pt>
    <dgm:pt modelId="{5B001B33-CC3B-4569-ADCA-BFCACCEB3E7E}" type="sibTrans" cxnId="{CD63795E-F166-461E-8553-0B955FFC0C83}">
      <dgm:prSet/>
      <dgm:spPr/>
      <dgm:t>
        <a:bodyPr/>
        <a:lstStyle/>
        <a:p>
          <a:endParaRPr lang="ru-RU"/>
        </a:p>
      </dgm:t>
    </dgm:pt>
    <dgm:pt modelId="{64D63A9E-F66D-424D-911F-1482863F611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показатели </a:t>
          </a:r>
          <a:r>
            <a:rPr lang="ru-RU" sz="1400" b="1" dirty="0" err="1" smtClean="0">
              <a:latin typeface="Palatino Linotype" panose="02040502050505030304" pitchFamily="18" charset="0"/>
              <a:cs typeface="Times New Roman" panose="02020603050405020304" pitchFamily="18" charset="0"/>
            </a:rPr>
            <a:t>самообследования</a:t>
          </a:r>
          <a:endParaRPr lang="ru-RU" sz="1400" b="1" dirty="0" smtClean="0">
            <a:latin typeface="Palatino Linotype" panose="02040502050505030304" pitchFamily="18" charset="0"/>
            <a:cs typeface="Times New Roman" panose="02020603050405020304" pitchFamily="18" charset="0"/>
          </a:endParaRPr>
        </a:p>
      </dgm:t>
    </dgm:pt>
    <dgm:pt modelId="{4528AF9A-6DE3-4056-AA04-403D011DB0A0}" type="parTrans" cxnId="{33CCF9CF-35EE-4105-9AFC-2057EDFF4D6A}">
      <dgm:prSet/>
      <dgm:spPr/>
      <dgm:t>
        <a:bodyPr/>
        <a:lstStyle/>
        <a:p>
          <a:endParaRPr lang="ru-RU"/>
        </a:p>
      </dgm:t>
    </dgm:pt>
    <dgm:pt modelId="{65C4D320-4B06-4ADB-9461-E23A98DBF440}" type="sibTrans" cxnId="{33CCF9CF-35EE-4105-9AFC-2057EDFF4D6A}">
      <dgm:prSet/>
      <dgm:spPr/>
      <dgm:t>
        <a:bodyPr/>
        <a:lstStyle/>
        <a:p>
          <a:endParaRPr lang="ru-RU"/>
        </a:p>
      </dgm:t>
    </dgm:pt>
    <dgm:pt modelId="{C1664AFA-C993-431F-B1B2-E5EBD25F8EE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показатели статистической отчетности (ВО-1, СПО-1, ВО-2, СПО-2, 2-Наука, др.)</a:t>
          </a:r>
        </a:p>
      </dgm:t>
    </dgm:pt>
    <dgm:pt modelId="{C743C7AC-F0ED-42D3-AA94-44E374160BF4}" type="parTrans" cxnId="{3A196E9E-9ADA-4E5C-B8C0-26CDEC6C81E3}">
      <dgm:prSet/>
      <dgm:spPr/>
      <dgm:t>
        <a:bodyPr/>
        <a:lstStyle/>
        <a:p>
          <a:endParaRPr lang="ru-RU"/>
        </a:p>
      </dgm:t>
    </dgm:pt>
    <dgm:pt modelId="{0138B5E4-A08B-4FE6-B252-6B209CCB17B9}" type="sibTrans" cxnId="{3A196E9E-9ADA-4E5C-B8C0-26CDEC6C81E3}">
      <dgm:prSet/>
      <dgm:spPr/>
      <dgm:t>
        <a:bodyPr/>
        <a:lstStyle/>
        <a:p>
          <a:endParaRPr lang="ru-RU"/>
        </a:p>
      </dgm:t>
    </dgm:pt>
    <dgm:pt modelId="{22A3D7F2-6FBE-4C6D-B066-81FE7324E0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QS World University Rankings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gm:t>
    </dgm:pt>
    <dgm:pt modelId="{2366C5CB-2227-4F8A-A03F-D7348F5BDB07}" type="parTrans" cxnId="{ADD1D595-45CA-448F-A842-0CF9BA290833}">
      <dgm:prSet/>
      <dgm:spPr/>
      <dgm:t>
        <a:bodyPr/>
        <a:lstStyle/>
        <a:p>
          <a:endParaRPr lang="ru-RU"/>
        </a:p>
      </dgm:t>
    </dgm:pt>
    <dgm:pt modelId="{D0F97246-CE96-425C-8489-04B02C1AAD88}" type="sibTrans" cxnId="{ADD1D595-45CA-448F-A842-0CF9BA290833}">
      <dgm:prSet/>
      <dgm:spPr/>
      <dgm:t>
        <a:bodyPr/>
        <a:lstStyle/>
        <a:p>
          <a:endParaRPr lang="ru-RU"/>
        </a:p>
      </dgm:t>
    </dgm:pt>
    <dgm:pt modelId="{21907022-0E86-418D-AF91-61F5F893AAF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Рейтинг ВУЗов России «Эксперт РА»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gm:t>
    </dgm:pt>
    <dgm:pt modelId="{CF0876AF-BC16-4176-B801-14C388073A34}" type="parTrans" cxnId="{C09DE326-C3C7-47DB-B57B-E906FCF3FD4A}">
      <dgm:prSet/>
      <dgm:spPr/>
      <dgm:t>
        <a:bodyPr/>
        <a:lstStyle/>
        <a:p>
          <a:endParaRPr lang="ru-RU"/>
        </a:p>
      </dgm:t>
    </dgm:pt>
    <dgm:pt modelId="{865FDAEB-D01C-40CA-9E68-D03204041655}" type="sibTrans" cxnId="{C09DE326-C3C7-47DB-B57B-E906FCF3FD4A}">
      <dgm:prSet/>
      <dgm:spPr/>
      <dgm:t>
        <a:bodyPr/>
        <a:lstStyle/>
        <a:p>
          <a:endParaRPr lang="ru-RU"/>
        </a:p>
      </dgm:t>
    </dgm:pt>
    <dgm:pt modelId="{7D007C9E-79A2-4221-8397-E6C4B49DD38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U-</a:t>
          </a:r>
          <a:r>
            <a:rPr lang="en-US" sz="1400" b="1" dirty="0" err="1" smtClean="0">
              <a:latin typeface="Palatino Linotype" panose="02040502050505030304" pitchFamily="18" charset="0"/>
              <a:cs typeface="Times New Roman" panose="02020603050405020304" pitchFamily="18" charset="0"/>
            </a:rPr>
            <a:t>Multirank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gm:t>
    </dgm:pt>
    <dgm:pt modelId="{5CF0A3C6-6DF5-48BC-BB09-D393BE8CBE08}" type="parTrans" cxnId="{509115B2-D6F0-4442-8FBC-DD8FE26B9C37}">
      <dgm:prSet/>
      <dgm:spPr/>
      <dgm:t>
        <a:bodyPr/>
        <a:lstStyle/>
        <a:p>
          <a:endParaRPr lang="ru-RU"/>
        </a:p>
      </dgm:t>
    </dgm:pt>
    <dgm:pt modelId="{9E1B80AC-4FAC-436C-BF3E-59E122B34427}" type="sibTrans" cxnId="{509115B2-D6F0-4442-8FBC-DD8FE26B9C37}">
      <dgm:prSet/>
      <dgm:spPr/>
      <dgm:t>
        <a:bodyPr/>
        <a:lstStyle/>
        <a:p>
          <a:endParaRPr lang="ru-RU"/>
        </a:p>
      </dgm:t>
    </dgm:pt>
    <dgm:pt modelId="{EBC69CD8-0DC7-4414-A894-360B5BD3666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Rank PRO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gm:t>
    </dgm:pt>
    <dgm:pt modelId="{95DE27CD-2D9C-4FA1-9120-C55A122212F5}" type="parTrans" cxnId="{F09C121C-6120-4682-93F2-C9CE89B39790}">
      <dgm:prSet/>
      <dgm:spPr/>
      <dgm:t>
        <a:bodyPr/>
        <a:lstStyle/>
        <a:p>
          <a:endParaRPr lang="ru-RU"/>
        </a:p>
      </dgm:t>
    </dgm:pt>
    <dgm:pt modelId="{F2F61D59-B816-49C9-9C9A-F614F5E3A60B}" type="sibTrans" cxnId="{F09C121C-6120-4682-93F2-C9CE89B39790}">
      <dgm:prSet/>
      <dgm:spPr/>
      <dgm:t>
        <a:bodyPr/>
        <a:lstStyle/>
        <a:p>
          <a:endParaRPr lang="ru-RU"/>
        </a:p>
      </dgm:t>
    </dgm:pt>
    <dgm:pt modelId="{3D83C2D4-F2F0-4B9A-8FCC-3CBF1C52034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>
          <a:solidFill>
            <a:srgbClr val="0879B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Рейтинг ВУЗов стран СНГ, Грузии, Латвии, Литвы и Эстонии</a:t>
          </a:r>
          <a:endParaRPr lang="ru-RU" sz="1400" b="1" dirty="0">
            <a:latin typeface="Palatino Linotype" panose="02040502050505030304" pitchFamily="18" charset="0"/>
          </a:endParaRPr>
        </a:p>
      </dgm:t>
    </dgm:pt>
    <dgm:pt modelId="{D5B6EC4F-53E7-45C4-A0C0-40741F8B7D58}" type="parTrans" cxnId="{541A626E-F50A-44FD-8C36-8205AA97480C}">
      <dgm:prSet/>
      <dgm:spPr/>
      <dgm:t>
        <a:bodyPr/>
        <a:lstStyle/>
        <a:p>
          <a:endParaRPr lang="ru-RU"/>
        </a:p>
      </dgm:t>
    </dgm:pt>
    <dgm:pt modelId="{B0C27247-E62B-4CF6-89FF-EF5B29684A3D}" type="sibTrans" cxnId="{541A626E-F50A-44FD-8C36-8205AA97480C}">
      <dgm:prSet/>
      <dgm:spPr/>
      <dgm:t>
        <a:bodyPr/>
        <a:lstStyle/>
        <a:p>
          <a:endParaRPr lang="ru-RU"/>
        </a:p>
      </dgm:t>
    </dgm:pt>
    <dgm:pt modelId="{45B8A9F3-85C4-4AA1-933A-5067BCF1E5D8}" type="pres">
      <dgm:prSet presAssocID="{9E7379F4-F6C7-4E61-9960-7ED3D65505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27AFF-EE78-4064-BD2D-1DC63CCA6279}" type="pres">
      <dgm:prSet presAssocID="{D661287B-325D-4B85-B544-DF63ECA87B4A}" presName="compNode" presStyleCnt="0"/>
      <dgm:spPr/>
    </dgm:pt>
    <dgm:pt modelId="{1416B2E0-877A-48DE-BA75-B7CC27F5C632}" type="pres">
      <dgm:prSet presAssocID="{D661287B-325D-4B85-B544-DF63ECA87B4A}" presName="aNode" presStyleLbl="bgShp" presStyleIdx="0" presStyleCnt="2" custScaleY="100000" custLinFactNeighborY="-12730"/>
      <dgm:spPr/>
      <dgm:t>
        <a:bodyPr/>
        <a:lstStyle/>
        <a:p>
          <a:endParaRPr lang="ru-RU"/>
        </a:p>
      </dgm:t>
    </dgm:pt>
    <dgm:pt modelId="{F1301294-8D5C-4F3D-979F-D856A7D3EFDB}" type="pres">
      <dgm:prSet presAssocID="{D661287B-325D-4B85-B544-DF63ECA87B4A}" presName="textNode" presStyleLbl="bgShp" presStyleIdx="0" presStyleCnt="2"/>
      <dgm:spPr/>
      <dgm:t>
        <a:bodyPr/>
        <a:lstStyle/>
        <a:p>
          <a:endParaRPr lang="ru-RU"/>
        </a:p>
      </dgm:t>
    </dgm:pt>
    <dgm:pt modelId="{7952873E-7DBF-48ED-9410-95BBD1ED8E17}" type="pres">
      <dgm:prSet presAssocID="{D661287B-325D-4B85-B544-DF63ECA87B4A}" presName="compChildNode" presStyleCnt="0"/>
      <dgm:spPr/>
    </dgm:pt>
    <dgm:pt modelId="{33805BB3-EE5B-4C9F-9030-2ABBA2B812AE}" type="pres">
      <dgm:prSet presAssocID="{D661287B-325D-4B85-B544-DF63ECA87B4A}" presName="theInnerList" presStyleCnt="0"/>
      <dgm:spPr/>
    </dgm:pt>
    <dgm:pt modelId="{2C6CA52D-5300-4656-BA30-C0CFF15505CE}" type="pres">
      <dgm:prSet presAssocID="{57BBECAC-A842-4410-8AD1-78FBA199E76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9BABE-41A9-406B-BF63-CB376CAB0C17}" type="pres">
      <dgm:prSet presAssocID="{57BBECAC-A842-4410-8AD1-78FBA199E764}" presName="aSpace2" presStyleCnt="0"/>
      <dgm:spPr/>
    </dgm:pt>
    <dgm:pt modelId="{4CF8F926-11B7-469B-8506-77BE7B859F19}" type="pres">
      <dgm:prSet presAssocID="{64D63A9E-F66D-424D-911F-1482863F6111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BCB31-5135-494B-938B-59FE86752124}" type="pres">
      <dgm:prSet presAssocID="{64D63A9E-F66D-424D-911F-1482863F6111}" presName="aSpace2" presStyleCnt="0"/>
      <dgm:spPr/>
    </dgm:pt>
    <dgm:pt modelId="{1124A9D3-9B2D-442D-B80D-C3D08F801E04}" type="pres">
      <dgm:prSet presAssocID="{C1664AFA-C993-431F-B1B2-E5EBD25F8EE1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C2942-D91A-4F42-AD58-D01F33F02537}" type="pres">
      <dgm:prSet presAssocID="{D661287B-325D-4B85-B544-DF63ECA87B4A}" presName="aSpace" presStyleCnt="0"/>
      <dgm:spPr/>
    </dgm:pt>
    <dgm:pt modelId="{553163A7-B258-4A77-AA0C-676AFD7B378F}" type="pres">
      <dgm:prSet presAssocID="{E3F98BC1-BD18-428A-A24C-154176B0E065}" presName="compNode" presStyleCnt="0"/>
      <dgm:spPr/>
    </dgm:pt>
    <dgm:pt modelId="{F6E2C671-B63A-4347-A3ED-28DF9A70988B}" type="pres">
      <dgm:prSet presAssocID="{E3F98BC1-BD18-428A-A24C-154176B0E065}" presName="aNode" presStyleLbl="bgShp" presStyleIdx="1" presStyleCnt="2" custLinFactNeighborX="-1920" custLinFactNeighborY="6080"/>
      <dgm:spPr/>
      <dgm:t>
        <a:bodyPr/>
        <a:lstStyle/>
        <a:p>
          <a:endParaRPr lang="ru-RU"/>
        </a:p>
      </dgm:t>
    </dgm:pt>
    <dgm:pt modelId="{E37FE585-7D70-4E7D-AE59-8803350FD64F}" type="pres">
      <dgm:prSet presAssocID="{E3F98BC1-BD18-428A-A24C-154176B0E065}" presName="textNode" presStyleLbl="bgShp" presStyleIdx="1" presStyleCnt="2"/>
      <dgm:spPr/>
      <dgm:t>
        <a:bodyPr/>
        <a:lstStyle/>
        <a:p>
          <a:endParaRPr lang="ru-RU"/>
        </a:p>
      </dgm:t>
    </dgm:pt>
    <dgm:pt modelId="{81CE8687-129B-46E0-BE77-5AAE5497C65A}" type="pres">
      <dgm:prSet presAssocID="{E3F98BC1-BD18-428A-A24C-154176B0E065}" presName="compChildNode" presStyleCnt="0"/>
      <dgm:spPr/>
    </dgm:pt>
    <dgm:pt modelId="{C7588B1C-CAEB-472A-B9FB-1ED92C9AA48C}" type="pres">
      <dgm:prSet presAssocID="{E3F98BC1-BD18-428A-A24C-154176B0E065}" presName="theInnerList" presStyleCnt="0"/>
      <dgm:spPr/>
    </dgm:pt>
    <dgm:pt modelId="{3075F11D-BB8C-4784-B498-A0E94E7EC23C}" type="pres">
      <dgm:prSet presAssocID="{22A3D7F2-6FBE-4C6D-B066-81FE7324E02E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825E5-1F70-4466-8D05-82578B84D496}" type="pres">
      <dgm:prSet presAssocID="{22A3D7F2-6FBE-4C6D-B066-81FE7324E02E}" presName="aSpace2" presStyleCnt="0"/>
      <dgm:spPr/>
    </dgm:pt>
    <dgm:pt modelId="{0EAF82C3-A2E3-4C7C-89C2-848F2230ED37}" type="pres">
      <dgm:prSet presAssocID="{21907022-0E86-418D-AF91-61F5F893AAF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69B3C-C928-4211-BFFE-F9096B8741C0}" type="pres">
      <dgm:prSet presAssocID="{21907022-0E86-418D-AF91-61F5F893AAFE}" presName="aSpace2" presStyleCnt="0"/>
      <dgm:spPr/>
    </dgm:pt>
    <dgm:pt modelId="{652AACF0-6A81-4324-8C5A-8853D9116B24}" type="pres">
      <dgm:prSet presAssocID="{7D007C9E-79A2-4221-8397-E6C4B49DD38E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8B9FC-2C72-490E-BD99-528BB3158C4E}" type="pres">
      <dgm:prSet presAssocID="{7D007C9E-79A2-4221-8397-E6C4B49DD38E}" presName="aSpace2" presStyleCnt="0"/>
      <dgm:spPr/>
    </dgm:pt>
    <dgm:pt modelId="{69C5EF10-0916-4122-8E42-F6C024F489F5}" type="pres">
      <dgm:prSet presAssocID="{EBC69CD8-0DC7-4414-A894-360B5BD3666C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941F9-82CC-4E48-9845-3507816E1557}" type="pres">
      <dgm:prSet presAssocID="{EBC69CD8-0DC7-4414-A894-360B5BD3666C}" presName="aSpace2" presStyleCnt="0"/>
      <dgm:spPr/>
    </dgm:pt>
    <dgm:pt modelId="{75145BAD-AADF-4BCF-B955-CF9317510513}" type="pres">
      <dgm:prSet presAssocID="{3D83C2D4-F2F0-4B9A-8FCC-3CBF1C520348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CF9CF-35EE-4105-9AFC-2057EDFF4D6A}" srcId="{D661287B-325D-4B85-B544-DF63ECA87B4A}" destId="{64D63A9E-F66D-424D-911F-1482863F6111}" srcOrd="1" destOrd="0" parTransId="{4528AF9A-6DE3-4056-AA04-403D011DB0A0}" sibTransId="{65C4D320-4B06-4ADB-9461-E23A98DBF440}"/>
    <dgm:cxn modelId="{80EDCB6F-AD93-478E-9E6F-E1BC4CFF4F05}" srcId="{9E7379F4-F6C7-4E61-9960-7ED3D65505F4}" destId="{D661287B-325D-4B85-B544-DF63ECA87B4A}" srcOrd="0" destOrd="0" parTransId="{2284E76C-515A-48F9-96F0-593C5124D944}" sibTransId="{47EB0CC3-211A-4E9D-ADFC-32336E61B5B3}"/>
    <dgm:cxn modelId="{1E07BD3B-CA21-4B62-BD7C-1EE073C119F3}" type="presOf" srcId="{D661287B-325D-4B85-B544-DF63ECA87B4A}" destId="{F1301294-8D5C-4F3D-979F-D856A7D3EFDB}" srcOrd="1" destOrd="0" presId="urn:microsoft.com/office/officeart/2005/8/layout/lProcess2"/>
    <dgm:cxn modelId="{132D5486-ACB8-40A0-A7F2-34723BE3D41C}" type="presOf" srcId="{3D83C2D4-F2F0-4B9A-8FCC-3CBF1C520348}" destId="{75145BAD-AADF-4BCF-B955-CF9317510513}" srcOrd="0" destOrd="0" presId="urn:microsoft.com/office/officeart/2005/8/layout/lProcess2"/>
    <dgm:cxn modelId="{1BC77733-50B9-4278-A2B2-9669C3B17954}" type="presOf" srcId="{9E7379F4-F6C7-4E61-9960-7ED3D65505F4}" destId="{45B8A9F3-85C4-4AA1-933A-5067BCF1E5D8}" srcOrd="0" destOrd="0" presId="urn:microsoft.com/office/officeart/2005/8/layout/lProcess2"/>
    <dgm:cxn modelId="{ADD1D595-45CA-448F-A842-0CF9BA290833}" srcId="{E3F98BC1-BD18-428A-A24C-154176B0E065}" destId="{22A3D7F2-6FBE-4C6D-B066-81FE7324E02E}" srcOrd="0" destOrd="0" parTransId="{2366C5CB-2227-4F8A-A03F-D7348F5BDB07}" sibTransId="{D0F97246-CE96-425C-8489-04B02C1AAD88}"/>
    <dgm:cxn modelId="{CD63795E-F166-461E-8553-0B955FFC0C83}" srcId="{D661287B-325D-4B85-B544-DF63ECA87B4A}" destId="{57BBECAC-A842-4410-8AD1-78FBA199E764}" srcOrd="0" destOrd="0" parTransId="{F270FE76-C555-46E5-8686-4CF2A98A6259}" sibTransId="{5B001B33-CC3B-4569-ADCA-BFCACCEB3E7E}"/>
    <dgm:cxn modelId="{3A196E9E-9ADA-4E5C-B8C0-26CDEC6C81E3}" srcId="{D661287B-325D-4B85-B544-DF63ECA87B4A}" destId="{C1664AFA-C993-431F-B1B2-E5EBD25F8EE1}" srcOrd="2" destOrd="0" parTransId="{C743C7AC-F0ED-42D3-AA94-44E374160BF4}" sibTransId="{0138B5E4-A08B-4FE6-B252-6B209CCB17B9}"/>
    <dgm:cxn modelId="{0F760CCF-312E-446F-9589-C1A56E2759F1}" type="presOf" srcId="{22A3D7F2-6FBE-4C6D-B066-81FE7324E02E}" destId="{3075F11D-BB8C-4784-B498-A0E94E7EC23C}" srcOrd="0" destOrd="0" presId="urn:microsoft.com/office/officeart/2005/8/layout/lProcess2"/>
    <dgm:cxn modelId="{5E8AEA06-1525-4BF4-9FC6-9C015D3F6710}" type="presOf" srcId="{E3F98BC1-BD18-428A-A24C-154176B0E065}" destId="{E37FE585-7D70-4E7D-AE59-8803350FD64F}" srcOrd="1" destOrd="0" presId="urn:microsoft.com/office/officeart/2005/8/layout/lProcess2"/>
    <dgm:cxn modelId="{AC9DA51B-294D-4A20-91F9-42A0700A0BF9}" srcId="{9E7379F4-F6C7-4E61-9960-7ED3D65505F4}" destId="{E3F98BC1-BD18-428A-A24C-154176B0E065}" srcOrd="1" destOrd="0" parTransId="{EE4EECC9-5E2B-4D59-96F5-E2D277E1554E}" sibTransId="{485E37AC-9896-4099-B17A-4E013BF273F0}"/>
    <dgm:cxn modelId="{C09DE326-C3C7-47DB-B57B-E906FCF3FD4A}" srcId="{E3F98BC1-BD18-428A-A24C-154176B0E065}" destId="{21907022-0E86-418D-AF91-61F5F893AAFE}" srcOrd="1" destOrd="0" parTransId="{CF0876AF-BC16-4176-B801-14C388073A34}" sibTransId="{865FDAEB-D01C-40CA-9E68-D03204041655}"/>
    <dgm:cxn modelId="{7C13FBAD-3E36-4CB3-BC2B-741FAF1CF34F}" type="presOf" srcId="{57BBECAC-A842-4410-8AD1-78FBA199E764}" destId="{2C6CA52D-5300-4656-BA30-C0CFF15505CE}" srcOrd="0" destOrd="0" presId="urn:microsoft.com/office/officeart/2005/8/layout/lProcess2"/>
    <dgm:cxn modelId="{23357DD8-C2CC-4C98-976F-45C3572D66D1}" type="presOf" srcId="{21907022-0E86-418D-AF91-61F5F893AAFE}" destId="{0EAF82C3-A2E3-4C7C-89C2-848F2230ED37}" srcOrd="0" destOrd="0" presId="urn:microsoft.com/office/officeart/2005/8/layout/lProcess2"/>
    <dgm:cxn modelId="{0E4B02C6-8641-48AA-8B6B-8C64C550CF08}" type="presOf" srcId="{64D63A9E-F66D-424D-911F-1482863F6111}" destId="{4CF8F926-11B7-469B-8506-77BE7B859F19}" srcOrd="0" destOrd="0" presId="urn:microsoft.com/office/officeart/2005/8/layout/lProcess2"/>
    <dgm:cxn modelId="{541A626E-F50A-44FD-8C36-8205AA97480C}" srcId="{E3F98BC1-BD18-428A-A24C-154176B0E065}" destId="{3D83C2D4-F2F0-4B9A-8FCC-3CBF1C520348}" srcOrd="4" destOrd="0" parTransId="{D5B6EC4F-53E7-45C4-A0C0-40741F8B7D58}" sibTransId="{B0C27247-E62B-4CF6-89FF-EF5B29684A3D}"/>
    <dgm:cxn modelId="{FE4CDD07-CEB0-4FA9-87FF-D0E8ED433913}" type="presOf" srcId="{E3F98BC1-BD18-428A-A24C-154176B0E065}" destId="{F6E2C671-B63A-4347-A3ED-28DF9A70988B}" srcOrd="0" destOrd="0" presId="urn:microsoft.com/office/officeart/2005/8/layout/lProcess2"/>
    <dgm:cxn modelId="{509115B2-D6F0-4442-8FBC-DD8FE26B9C37}" srcId="{E3F98BC1-BD18-428A-A24C-154176B0E065}" destId="{7D007C9E-79A2-4221-8397-E6C4B49DD38E}" srcOrd="2" destOrd="0" parTransId="{5CF0A3C6-6DF5-48BC-BB09-D393BE8CBE08}" sibTransId="{9E1B80AC-4FAC-436C-BF3E-59E122B34427}"/>
    <dgm:cxn modelId="{C738EE7B-A4B3-4B18-BE1B-D8DF83B36FD2}" type="presOf" srcId="{EBC69CD8-0DC7-4414-A894-360B5BD3666C}" destId="{69C5EF10-0916-4122-8E42-F6C024F489F5}" srcOrd="0" destOrd="0" presId="urn:microsoft.com/office/officeart/2005/8/layout/lProcess2"/>
    <dgm:cxn modelId="{26CA4C9C-D1FE-467F-A48B-23458E23FE19}" type="presOf" srcId="{7D007C9E-79A2-4221-8397-E6C4B49DD38E}" destId="{652AACF0-6A81-4324-8C5A-8853D9116B24}" srcOrd="0" destOrd="0" presId="urn:microsoft.com/office/officeart/2005/8/layout/lProcess2"/>
    <dgm:cxn modelId="{ABBECC2C-7A5D-476C-8DCE-F67237932217}" type="presOf" srcId="{D661287B-325D-4B85-B544-DF63ECA87B4A}" destId="{1416B2E0-877A-48DE-BA75-B7CC27F5C632}" srcOrd="0" destOrd="0" presId="urn:microsoft.com/office/officeart/2005/8/layout/lProcess2"/>
    <dgm:cxn modelId="{F09C121C-6120-4682-93F2-C9CE89B39790}" srcId="{E3F98BC1-BD18-428A-A24C-154176B0E065}" destId="{EBC69CD8-0DC7-4414-A894-360B5BD3666C}" srcOrd="3" destOrd="0" parTransId="{95DE27CD-2D9C-4FA1-9120-C55A122212F5}" sibTransId="{F2F61D59-B816-49C9-9C9A-F614F5E3A60B}"/>
    <dgm:cxn modelId="{00430E77-5051-49A5-B20A-11A1F9866FA1}" type="presOf" srcId="{C1664AFA-C993-431F-B1B2-E5EBD25F8EE1}" destId="{1124A9D3-9B2D-442D-B80D-C3D08F801E04}" srcOrd="0" destOrd="0" presId="urn:microsoft.com/office/officeart/2005/8/layout/lProcess2"/>
    <dgm:cxn modelId="{486AB7E3-7633-48B8-85AF-4DC4E0F51C40}" type="presParOf" srcId="{45B8A9F3-85C4-4AA1-933A-5067BCF1E5D8}" destId="{A8527AFF-EE78-4064-BD2D-1DC63CCA6279}" srcOrd="0" destOrd="0" presId="urn:microsoft.com/office/officeart/2005/8/layout/lProcess2"/>
    <dgm:cxn modelId="{8B068E9D-5D6C-4C44-9D44-DB1A49866FAD}" type="presParOf" srcId="{A8527AFF-EE78-4064-BD2D-1DC63CCA6279}" destId="{1416B2E0-877A-48DE-BA75-B7CC27F5C632}" srcOrd="0" destOrd="0" presId="urn:microsoft.com/office/officeart/2005/8/layout/lProcess2"/>
    <dgm:cxn modelId="{D7E67A7D-AD74-4D7A-AD86-7CA632E2A068}" type="presParOf" srcId="{A8527AFF-EE78-4064-BD2D-1DC63CCA6279}" destId="{F1301294-8D5C-4F3D-979F-D856A7D3EFDB}" srcOrd="1" destOrd="0" presId="urn:microsoft.com/office/officeart/2005/8/layout/lProcess2"/>
    <dgm:cxn modelId="{69620E6A-D8B4-4516-8ED6-A1D19C5DA1DD}" type="presParOf" srcId="{A8527AFF-EE78-4064-BD2D-1DC63CCA6279}" destId="{7952873E-7DBF-48ED-9410-95BBD1ED8E17}" srcOrd="2" destOrd="0" presId="urn:microsoft.com/office/officeart/2005/8/layout/lProcess2"/>
    <dgm:cxn modelId="{33BF426E-758E-4257-ACD8-404B94DA6505}" type="presParOf" srcId="{7952873E-7DBF-48ED-9410-95BBD1ED8E17}" destId="{33805BB3-EE5B-4C9F-9030-2ABBA2B812AE}" srcOrd="0" destOrd="0" presId="urn:microsoft.com/office/officeart/2005/8/layout/lProcess2"/>
    <dgm:cxn modelId="{241BCC39-30BB-4B25-AC8F-1FA80138B51C}" type="presParOf" srcId="{33805BB3-EE5B-4C9F-9030-2ABBA2B812AE}" destId="{2C6CA52D-5300-4656-BA30-C0CFF15505CE}" srcOrd="0" destOrd="0" presId="urn:microsoft.com/office/officeart/2005/8/layout/lProcess2"/>
    <dgm:cxn modelId="{1CDD4FE8-F17B-4CA2-9CF3-54527BA873F6}" type="presParOf" srcId="{33805BB3-EE5B-4C9F-9030-2ABBA2B812AE}" destId="{0499BABE-41A9-406B-BF63-CB376CAB0C17}" srcOrd="1" destOrd="0" presId="urn:microsoft.com/office/officeart/2005/8/layout/lProcess2"/>
    <dgm:cxn modelId="{EC171ED2-D892-4BCF-98AD-8DFC54E7093C}" type="presParOf" srcId="{33805BB3-EE5B-4C9F-9030-2ABBA2B812AE}" destId="{4CF8F926-11B7-469B-8506-77BE7B859F19}" srcOrd="2" destOrd="0" presId="urn:microsoft.com/office/officeart/2005/8/layout/lProcess2"/>
    <dgm:cxn modelId="{429F5429-F908-4AF5-8135-0B074120A70C}" type="presParOf" srcId="{33805BB3-EE5B-4C9F-9030-2ABBA2B812AE}" destId="{6AFBCB31-5135-494B-938B-59FE86752124}" srcOrd="3" destOrd="0" presId="urn:microsoft.com/office/officeart/2005/8/layout/lProcess2"/>
    <dgm:cxn modelId="{606A45B8-650E-482F-B899-D6EBA7F968FA}" type="presParOf" srcId="{33805BB3-EE5B-4C9F-9030-2ABBA2B812AE}" destId="{1124A9D3-9B2D-442D-B80D-C3D08F801E04}" srcOrd="4" destOrd="0" presId="urn:microsoft.com/office/officeart/2005/8/layout/lProcess2"/>
    <dgm:cxn modelId="{EA4A36EA-6CE5-402E-91CA-342D97E6F843}" type="presParOf" srcId="{45B8A9F3-85C4-4AA1-933A-5067BCF1E5D8}" destId="{410C2942-D91A-4F42-AD58-D01F33F02537}" srcOrd="1" destOrd="0" presId="urn:microsoft.com/office/officeart/2005/8/layout/lProcess2"/>
    <dgm:cxn modelId="{0E4C4B33-3F29-4747-8B39-CA843C9AF617}" type="presParOf" srcId="{45B8A9F3-85C4-4AA1-933A-5067BCF1E5D8}" destId="{553163A7-B258-4A77-AA0C-676AFD7B378F}" srcOrd="2" destOrd="0" presId="urn:microsoft.com/office/officeart/2005/8/layout/lProcess2"/>
    <dgm:cxn modelId="{F578DEDE-0FFE-47CF-85FE-AB0E30CD39CA}" type="presParOf" srcId="{553163A7-B258-4A77-AA0C-676AFD7B378F}" destId="{F6E2C671-B63A-4347-A3ED-28DF9A70988B}" srcOrd="0" destOrd="0" presId="urn:microsoft.com/office/officeart/2005/8/layout/lProcess2"/>
    <dgm:cxn modelId="{207EEB0F-2C30-40E6-B202-78B5FDEDBED7}" type="presParOf" srcId="{553163A7-B258-4A77-AA0C-676AFD7B378F}" destId="{E37FE585-7D70-4E7D-AE59-8803350FD64F}" srcOrd="1" destOrd="0" presId="urn:microsoft.com/office/officeart/2005/8/layout/lProcess2"/>
    <dgm:cxn modelId="{91B9861B-C193-41F2-AEEA-0615FC0F299B}" type="presParOf" srcId="{553163A7-B258-4A77-AA0C-676AFD7B378F}" destId="{81CE8687-129B-46E0-BE77-5AAE5497C65A}" srcOrd="2" destOrd="0" presId="urn:microsoft.com/office/officeart/2005/8/layout/lProcess2"/>
    <dgm:cxn modelId="{526C1D9F-11BB-4F5D-B0D8-CC6748AA8EA0}" type="presParOf" srcId="{81CE8687-129B-46E0-BE77-5AAE5497C65A}" destId="{C7588B1C-CAEB-472A-B9FB-1ED92C9AA48C}" srcOrd="0" destOrd="0" presId="urn:microsoft.com/office/officeart/2005/8/layout/lProcess2"/>
    <dgm:cxn modelId="{887DACC5-172E-4745-9608-5FA76D8C66DA}" type="presParOf" srcId="{C7588B1C-CAEB-472A-B9FB-1ED92C9AA48C}" destId="{3075F11D-BB8C-4784-B498-A0E94E7EC23C}" srcOrd="0" destOrd="0" presId="urn:microsoft.com/office/officeart/2005/8/layout/lProcess2"/>
    <dgm:cxn modelId="{D8F82187-AAC9-4E8C-A35C-B7D762C476FD}" type="presParOf" srcId="{C7588B1C-CAEB-472A-B9FB-1ED92C9AA48C}" destId="{163825E5-1F70-4466-8D05-82578B84D496}" srcOrd="1" destOrd="0" presId="urn:microsoft.com/office/officeart/2005/8/layout/lProcess2"/>
    <dgm:cxn modelId="{5F4B7397-677D-47EE-991D-374758670C8B}" type="presParOf" srcId="{C7588B1C-CAEB-472A-B9FB-1ED92C9AA48C}" destId="{0EAF82C3-A2E3-4C7C-89C2-848F2230ED37}" srcOrd="2" destOrd="0" presId="urn:microsoft.com/office/officeart/2005/8/layout/lProcess2"/>
    <dgm:cxn modelId="{DD8790D2-7C0D-4497-954C-72B89D767B08}" type="presParOf" srcId="{C7588B1C-CAEB-472A-B9FB-1ED92C9AA48C}" destId="{D1869B3C-C928-4211-BFFE-F9096B8741C0}" srcOrd="3" destOrd="0" presId="urn:microsoft.com/office/officeart/2005/8/layout/lProcess2"/>
    <dgm:cxn modelId="{E104672B-AB39-4741-9423-41234E37AD3A}" type="presParOf" srcId="{C7588B1C-CAEB-472A-B9FB-1ED92C9AA48C}" destId="{652AACF0-6A81-4324-8C5A-8853D9116B24}" srcOrd="4" destOrd="0" presId="urn:microsoft.com/office/officeart/2005/8/layout/lProcess2"/>
    <dgm:cxn modelId="{892F4044-733D-4355-BF67-1A19C6B7BEB0}" type="presParOf" srcId="{C7588B1C-CAEB-472A-B9FB-1ED92C9AA48C}" destId="{DCD8B9FC-2C72-490E-BD99-528BB3158C4E}" srcOrd="5" destOrd="0" presId="urn:microsoft.com/office/officeart/2005/8/layout/lProcess2"/>
    <dgm:cxn modelId="{8DC67884-D9C5-4BBE-82AD-1D15A9CB510F}" type="presParOf" srcId="{C7588B1C-CAEB-472A-B9FB-1ED92C9AA48C}" destId="{69C5EF10-0916-4122-8E42-F6C024F489F5}" srcOrd="6" destOrd="0" presId="urn:microsoft.com/office/officeart/2005/8/layout/lProcess2"/>
    <dgm:cxn modelId="{C43EC611-6AAB-4F2F-BBC2-BCD132204E7F}" type="presParOf" srcId="{C7588B1C-CAEB-472A-B9FB-1ED92C9AA48C}" destId="{CDB941F9-82CC-4E48-9845-3507816E1557}" srcOrd="7" destOrd="0" presId="urn:microsoft.com/office/officeart/2005/8/layout/lProcess2"/>
    <dgm:cxn modelId="{B83A5721-05A9-4ECD-A4FB-9C6F521E290B}" type="presParOf" srcId="{C7588B1C-CAEB-472A-B9FB-1ED92C9AA48C}" destId="{75145BAD-AADF-4BCF-B955-CF931751051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B4FE8-3564-4CC8-B719-50E67AA6A63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5E10C4-54F4-4B41-A116-D492FAD7167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ru-RU" sz="1600" b="1" dirty="0" smtClean="0">
              <a:latin typeface="Palatino Linotype" panose="02040502050505030304" pitchFamily="18" charset="0"/>
            </a:rPr>
            <a:t>Эффективный контракт преподавателя (преподаватель, доцент, профессор) 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AB5C1E62-7F21-4A88-B357-1C93327FD35D}" type="parTrans" cxnId="{A793A794-D94A-4A2B-B3BD-C92509054625}">
      <dgm:prSet/>
      <dgm:spPr/>
      <dgm:t>
        <a:bodyPr/>
        <a:lstStyle/>
        <a:p>
          <a:endParaRPr lang="ru-RU"/>
        </a:p>
      </dgm:t>
    </dgm:pt>
    <dgm:pt modelId="{6237E9BA-7C55-4C55-A259-ED919CDE47FD}" type="sibTrans" cxnId="{A793A794-D94A-4A2B-B3BD-C92509054625}">
      <dgm:prSet/>
      <dgm:spPr/>
      <dgm:t>
        <a:bodyPr/>
        <a:lstStyle/>
        <a:p>
          <a:endParaRPr lang="ru-RU"/>
        </a:p>
      </dgm:t>
    </dgm:pt>
    <dgm:pt modelId="{7AF74BE0-5ADD-427D-9C50-E769ABA8497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E6DA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600" dirty="0" smtClean="0">
              <a:latin typeface="Palatino Linotype" panose="02040502050505030304" pitchFamily="18" charset="0"/>
            </a:rPr>
            <a:t>Индивидуальный план </a:t>
          </a:r>
          <a:endParaRPr lang="ru-RU" sz="1600" dirty="0">
            <a:latin typeface="Palatino Linotype" panose="02040502050505030304" pitchFamily="18" charset="0"/>
          </a:endParaRPr>
        </a:p>
      </dgm:t>
    </dgm:pt>
    <dgm:pt modelId="{DCE7D143-C858-440B-8473-492076F69607}" type="parTrans" cxnId="{37524394-7A54-4E6E-B8C4-64AE452A65EC}">
      <dgm:prSet/>
      <dgm:spPr>
        <a:ln>
          <a:solidFill>
            <a:srgbClr val="0E6DA1"/>
          </a:solidFill>
        </a:ln>
      </dgm:spPr>
      <dgm:t>
        <a:bodyPr/>
        <a:lstStyle/>
        <a:p>
          <a:endParaRPr lang="ru-RU"/>
        </a:p>
      </dgm:t>
    </dgm:pt>
    <dgm:pt modelId="{DC75B8B8-4731-4E98-9D17-0AFF882BFE88}" type="sibTrans" cxnId="{37524394-7A54-4E6E-B8C4-64AE452A65EC}">
      <dgm:prSet/>
      <dgm:spPr/>
      <dgm:t>
        <a:bodyPr/>
        <a:lstStyle/>
        <a:p>
          <a:endParaRPr lang="ru-RU"/>
        </a:p>
      </dgm:t>
    </dgm:pt>
    <dgm:pt modelId="{746F79C9-6346-47A4-8BAA-9103B6CE0B9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E6DA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latin typeface="Palatino Linotype" panose="02040502050505030304" pitchFamily="18" charset="0"/>
            </a:rPr>
            <a:t>Лицензионное соглашение</a:t>
          </a:r>
          <a:endParaRPr lang="ru-RU" dirty="0">
            <a:latin typeface="Palatino Linotype" panose="02040502050505030304" pitchFamily="18" charset="0"/>
          </a:endParaRPr>
        </a:p>
      </dgm:t>
    </dgm:pt>
    <dgm:pt modelId="{296FD28E-72A6-4A48-B370-84F704B38B47}" type="parTrans" cxnId="{1C43250A-30BD-4B96-8A60-05453E601D36}">
      <dgm:prSet/>
      <dgm:spPr>
        <a:ln>
          <a:solidFill>
            <a:srgbClr val="0E6DA1"/>
          </a:solidFill>
        </a:ln>
      </dgm:spPr>
      <dgm:t>
        <a:bodyPr/>
        <a:lstStyle/>
        <a:p>
          <a:endParaRPr lang="ru-RU"/>
        </a:p>
      </dgm:t>
    </dgm:pt>
    <dgm:pt modelId="{0EA2A19C-C312-4424-A6FA-ABCA925478DA}" type="sibTrans" cxnId="{1C43250A-30BD-4B96-8A60-05453E601D36}">
      <dgm:prSet/>
      <dgm:spPr/>
      <dgm:t>
        <a:bodyPr/>
        <a:lstStyle/>
        <a:p>
          <a:endParaRPr lang="ru-RU"/>
        </a:p>
      </dgm:t>
    </dgm:pt>
    <dgm:pt modelId="{506E6A1B-5C53-4AB0-A764-859E301D451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E6DA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latin typeface="Palatino Linotype" panose="02040502050505030304" pitchFamily="18" charset="0"/>
            </a:rPr>
            <a:t>Приложение к договору с показателями эффективности </a:t>
          </a:r>
          <a:endParaRPr lang="ru-RU" dirty="0">
            <a:latin typeface="Palatino Linotype" panose="02040502050505030304" pitchFamily="18" charset="0"/>
          </a:endParaRPr>
        </a:p>
      </dgm:t>
    </dgm:pt>
    <dgm:pt modelId="{82150EE9-F55A-42B5-8834-621EF29C4E14}" type="parTrans" cxnId="{9CC32B23-F88A-4E60-AC5B-69157C739EE7}">
      <dgm:prSet/>
      <dgm:spPr>
        <a:ln>
          <a:solidFill>
            <a:srgbClr val="0E6DA1"/>
          </a:solidFill>
        </a:ln>
      </dgm:spPr>
      <dgm:t>
        <a:bodyPr/>
        <a:lstStyle/>
        <a:p>
          <a:endParaRPr lang="ru-RU"/>
        </a:p>
      </dgm:t>
    </dgm:pt>
    <dgm:pt modelId="{2509817B-893F-468A-9896-D1A710EA49E5}" type="sibTrans" cxnId="{9CC32B23-F88A-4E60-AC5B-69157C739EE7}">
      <dgm:prSet/>
      <dgm:spPr/>
      <dgm:t>
        <a:bodyPr/>
        <a:lstStyle/>
        <a:p>
          <a:endParaRPr lang="ru-RU"/>
        </a:p>
      </dgm:t>
    </dgm:pt>
    <dgm:pt modelId="{0B81A1BF-6FBA-4643-8F77-EE0C3403A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ru-RU" sz="1600" b="1" dirty="0" smtClean="0">
              <a:latin typeface="Palatino Linotype" panose="02040502050505030304" pitchFamily="18" charset="0"/>
            </a:rPr>
            <a:t>Эффективный контракт заведующего 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BC4E9202-DAE2-45F7-839A-C9059A94B703}" type="parTrans" cxnId="{463F51DE-5CA7-4350-998F-3D2E691A2E24}">
      <dgm:prSet/>
      <dgm:spPr/>
      <dgm:t>
        <a:bodyPr/>
        <a:lstStyle/>
        <a:p>
          <a:endParaRPr lang="ru-RU"/>
        </a:p>
      </dgm:t>
    </dgm:pt>
    <dgm:pt modelId="{B57A8220-8743-4BE4-85E3-91226E56B1E4}" type="sibTrans" cxnId="{463F51DE-5CA7-4350-998F-3D2E691A2E24}">
      <dgm:prSet/>
      <dgm:spPr/>
      <dgm:t>
        <a:bodyPr/>
        <a:lstStyle/>
        <a:p>
          <a:endParaRPr lang="ru-RU"/>
        </a:p>
      </dgm:t>
    </dgm:pt>
    <dgm:pt modelId="{7A1B416D-DEF3-447E-BF30-6B7396C3A37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E6DA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mtClean="0">
              <a:latin typeface="Palatino Linotype" panose="02040502050505030304" pitchFamily="18" charset="0"/>
            </a:rPr>
            <a:t>План работы кафедры</a:t>
          </a:r>
          <a:endParaRPr lang="ru-RU" dirty="0">
            <a:latin typeface="Palatino Linotype" panose="02040502050505030304" pitchFamily="18" charset="0"/>
          </a:endParaRPr>
        </a:p>
      </dgm:t>
    </dgm:pt>
    <dgm:pt modelId="{510DCC42-C11F-4F69-AFD7-9DF0E29066A2}" type="parTrans" cxnId="{060C3E8B-98A5-4F12-AA24-DC4E9508B3F3}">
      <dgm:prSet/>
      <dgm:spPr>
        <a:ln>
          <a:solidFill>
            <a:srgbClr val="0E6DA1"/>
          </a:solidFill>
        </a:ln>
      </dgm:spPr>
      <dgm:t>
        <a:bodyPr/>
        <a:lstStyle/>
        <a:p>
          <a:endParaRPr lang="ru-RU"/>
        </a:p>
      </dgm:t>
    </dgm:pt>
    <dgm:pt modelId="{AC548CE2-2B79-4D81-A535-D7F25FA083EB}" type="sibTrans" cxnId="{060C3E8B-98A5-4F12-AA24-DC4E9508B3F3}">
      <dgm:prSet/>
      <dgm:spPr/>
      <dgm:t>
        <a:bodyPr/>
        <a:lstStyle/>
        <a:p>
          <a:endParaRPr lang="ru-RU"/>
        </a:p>
      </dgm:t>
    </dgm:pt>
    <dgm:pt modelId="{954D134B-7C0B-40C2-84C9-C9E7D6AB315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E6DA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latin typeface="Palatino Linotype" panose="02040502050505030304" pitchFamily="18" charset="0"/>
            </a:rPr>
            <a:t>Лицензионное соглашение</a:t>
          </a:r>
          <a:endParaRPr lang="ru-RU" dirty="0">
            <a:latin typeface="Palatino Linotype" panose="02040502050505030304" pitchFamily="18" charset="0"/>
          </a:endParaRPr>
        </a:p>
      </dgm:t>
    </dgm:pt>
    <dgm:pt modelId="{8D4E1219-9AE2-4B5A-9D0F-E16D60707F68}" type="parTrans" cxnId="{57CD4FB3-A01D-4620-B206-47A518357E3A}">
      <dgm:prSet/>
      <dgm:spPr>
        <a:ln>
          <a:solidFill>
            <a:srgbClr val="0E6DA1"/>
          </a:solidFill>
        </a:ln>
      </dgm:spPr>
      <dgm:t>
        <a:bodyPr/>
        <a:lstStyle/>
        <a:p>
          <a:endParaRPr lang="ru-RU"/>
        </a:p>
      </dgm:t>
    </dgm:pt>
    <dgm:pt modelId="{67D950F1-8D34-4429-A234-AFD33E73561A}" type="sibTrans" cxnId="{57CD4FB3-A01D-4620-B206-47A518357E3A}">
      <dgm:prSet/>
      <dgm:spPr/>
      <dgm:t>
        <a:bodyPr/>
        <a:lstStyle/>
        <a:p>
          <a:endParaRPr lang="ru-RU"/>
        </a:p>
      </dgm:t>
    </dgm:pt>
    <dgm:pt modelId="{F5E9FD89-1946-4F7F-8C61-5CBC3574C5D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E6DA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latin typeface="Palatino Linotype" panose="02040502050505030304" pitchFamily="18" charset="0"/>
            </a:rPr>
            <a:t>Приложение к договору с показателями эффективности </a:t>
          </a:r>
          <a:endParaRPr lang="ru-RU" dirty="0">
            <a:latin typeface="Palatino Linotype" panose="02040502050505030304" pitchFamily="18" charset="0"/>
          </a:endParaRPr>
        </a:p>
      </dgm:t>
    </dgm:pt>
    <dgm:pt modelId="{1FB9C3F4-58CE-4D60-94AE-CA9F281052B4}" type="parTrans" cxnId="{4FE87790-62EC-49A0-BF9C-8DE470544665}">
      <dgm:prSet/>
      <dgm:spPr>
        <a:ln>
          <a:solidFill>
            <a:srgbClr val="0E6DA1"/>
          </a:solidFill>
        </a:ln>
      </dgm:spPr>
      <dgm:t>
        <a:bodyPr/>
        <a:lstStyle/>
        <a:p>
          <a:endParaRPr lang="ru-RU"/>
        </a:p>
      </dgm:t>
    </dgm:pt>
    <dgm:pt modelId="{049F1332-5CBA-464B-ADF8-6772B5C072D4}" type="sibTrans" cxnId="{4FE87790-62EC-49A0-BF9C-8DE470544665}">
      <dgm:prSet/>
      <dgm:spPr/>
      <dgm:t>
        <a:bodyPr/>
        <a:lstStyle/>
        <a:p>
          <a:endParaRPr lang="ru-RU"/>
        </a:p>
      </dgm:t>
    </dgm:pt>
    <dgm:pt modelId="{5B64965C-F026-4027-AEF9-249F4CD6878A}" type="pres">
      <dgm:prSet presAssocID="{135B4FE8-3564-4CC8-B719-50E67AA6A6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754764-72B8-4D91-AB6D-4ACA95B5FC51}" type="pres">
      <dgm:prSet presAssocID="{115E10C4-54F4-4B41-A116-D492FAD7167B}" presName="root" presStyleCnt="0"/>
      <dgm:spPr/>
      <dgm:t>
        <a:bodyPr/>
        <a:lstStyle/>
        <a:p>
          <a:endParaRPr lang="ru-RU"/>
        </a:p>
      </dgm:t>
    </dgm:pt>
    <dgm:pt modelId="{7DA4C40B-D6EA-44EB-A486-EE40C37D8A0B}" type="pres">
      <dgm:prSet presAssocID="{115E10C4-54F4-4B41-A116-D492FAD7167B}" presName="rootComposite" presStyleCnt="0"/>
      <dgm:spPr/>
      <dgm:t>
        <a:bodyPr/>
        <a:lstStyle/>
        <a:p>
          <a:endParaRPr lang="ru-RU"/>
        </a:p>
      </dgm:t>
    </dgm:pt>
    <dgm:pt modelId="{5833F9A1-AAD4-4C39-B61D-FC9A7E4DF81C}" type="pres">
      <dgm:prSet presAssocID="{115E10C4-54F4-4B41-A116-D492FAD7167B}" presName="rootText" presStyleLbl="node1" presStyleIdx="0" presStyleCnt="2" custScaleX="160206" custLinFactNeighborX="19515"/>
      <dgm:spPr/>
      <dgm:t>
        <a:bodyPr/>
        <a:lstStyle/>
        <a:p>
          <a:endParaRPr lang="ru-RU"/>
        </a:p>
      </dgm:t>
    </dgm:pt>
    <dgm:pt modelId="{59A98594-E681-4677-B170-D4D87C35FED6}" type="pres">
      <dgm:prSet presAssocID="{115E10C4-54F4-4B41-A116-D492FAD7167B}" presName="rootConnector" presStyleLbl="node1" presStyleIdx="0" presStyleCnt="2"/>
      <dgm:spPr/>
      <dgm:t>
        <a:bodyPr/>
        <a:lstStyle/>
        <a:p>
          <a:endParaRPr lang="ru-RU"/>
        </a:p>
      </dgm:t>
    </dgm:pt>
    <dgm:pt modelId="{C3DEB16E-C505-4DBC-AE21-583781316BCE}" type="pres">
      <dgm:prSet presAssocID="{115E10C4-54F4-4B41-A116-D492FAD7167B}" presName="childShape" presStyleCnt="0"/>
      <dgm:spPr/>
      <dgm:t>
        <a:bodyPr/>
        <a:lstStyle/>
        <a:p>
          <a:endParaRPr lang="ru-RU"/>
        </a:p>
      </dgm:t>
    </dgm:pt>
    <dgm:pt modelId="{9E95F4B0-3029-4BCD-9772-3B303F2DDB92}" type="pres">
      <dgm:prSet presAssocID="{DCE7D143-C858-440B-8473-492076F6960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B2C9A8E-5DAE-49CB-ABB5-FAED29A7CF26}" type="pres">
      <dgm:prSet presAssocID="{7AF74BE0-5ADD-427D-9C50-E769ABA84978}" presName="childText" presStyleLbl="bgAcc1" presStyleIdx="0" presStyleCnt="6" custScaleX="160206" custScaleY="61929" custLinFactNeighborX="2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DFCC2-479C-45B4-B6B0-197F0AFA80E9}" type="pres">
      <dgm:prSet presAssocID="{296FD28E-72A6-4A48-B370-84F704B38B4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5BA3551-3761-4D3B-8F97-3E10729A9EA4}" type="pres">
      <dgm:prSet presAssocID="{746F79C9-6346-47A4-8BAA-9103B6CE0B90}" presName="childText" presStyleLbl="bgAcc1" presStyleIdx="1" presStyleCnt="6" custScaleX="160206" custScaleY="61929" custLinFactNeighborX="2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0B106-65B9-4643-B4A6-1664A75812A9}" type="pres">
      <dgm:prSet presAssocID="{82150EE9-F55A-42B5-8834-621EF29C4E1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09225429-FFE7-4940-B329-40C6EE1B0983}" type="pres">
      <dgm:prSet presAssocID="{506E6A1B-5C53-4AB0-A764-859E301D4519}" presName="childText" presStyleLbl="bgAcc1" presStyleIdx="2" presStyleCnt="6" custScaleX="160206" custScaleY="61929" custLinFactNeighborX="2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8FACF-6BFB-4EED-880E-1706FD2CE89A}" type="pres">
      <dgm:prSet presAssocID="{0B81A1BF-6FBA-4643-8F77-EE0C3403A44C}" presName="root" presStyleCnt="0"/>
      <dgm:spPr/>
      <dgm:t>
        <a:bodyPr/>
        <a:lstStyle/>
        <a:p>
          <a:endParaRPr lang="ru-RU"/>
        </a:p>
      </dgm:t>
    </dgm:pt>
    <dgm:pt modelId="{8B1345BC-7CAE-48FC-A1C9-F9613B784440}" type="pres">
      <dgm:prSet presAssocID="{0B81A1BF-6FBA-4643-8F77-EE0C3403A44C}" presName="rootComposite" presStyleCnt="0"/>
      <dgm:spPr/>
      <dgm:t>
        <a:bodyPr/>
        <a:lstStyle/>
        <a:p>
          <a:endParaRPr lang="ru-RU"/>
        </a:p>
      </dgm:t>
    </dgm:pt>
    <dgm:pt modelId="{D838CD54-5475-48FD-9C67-1DB005159A39}" type="pres">
      <dgm:prSet presAssocID="{0B81A1BF-6FBA-4643-8F77-EE0C3403A44C}" presName="rootText" presStyleLbl="node1" presStyleIdx="1" presStyleCnt="2" custScaleX="160206"/>
      <dgm:spPr/>
      <dgm:t>
        <a:bodyPr/>
        <a:lstStyle/>
        <a:p>
          <a:endParaRPr lang="ru-RU"/>
        </a:p>
      </dgm:t>
    </dgm:pt>
    <dgm:pt modelId="{4F0B3EF1-F3A7-4356-9B72-4BE74AE8487F}" type="pres">
      <dgm:prSet presAssocID="{0B81A1BF-6FBA-4643-8F77-EE0C3403A44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DE4394D-7399-4C10-B070-D1B2CCC26EFE}" type="pres">
      <dgm:prSet presAssocID="{0B81A1BF-6FBA-4643-8F77-EE0C3403A44C}" presName="childShape" presStyleCnt="0"/>
      <dgm:spPr/>
      <dgm:t>
        <a:bodyPr/>
        <a:lstStyle/>
        <a:p>
          <a:endParaRPr lang="ru-RU"/>
        </a:p>
      </dgm:t>
    </dgm:pt>
    <dgm:pt modelId="{075AADFF-262C-46C5-A92B-95489C13BB46}" type="pres">
      <dgm:prSet presAssocID="{510DCC42-C11F-4F69-AFD7-9DF0E29066A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4B678F-A72B-41A5-BD67-365DB11DFEBB}" type="pres">
      <dgm:prSet presAssocID="{7A1B416D-DEF3-447E-BF30-6B7396C3A370}" presName="childText" presStyleLbl="bgAcc1" presStyleIdx="3" presStyleCnt="6" custScaleX="160206" custScaleY="6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97FCE-4C9C-4623-9027-75D8E408CFC1}" type="pres">
      <dgm:prSet presAssocID="{8D4E1219-9AE2-4B5A-9D0F-E16D60707F6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D13AF8C-BD28-406F-8494-EF2FAB815B3F}" type="pres">
      <dgm:prSet presAssocID="{954D134B-7C0B-40C2-84C9-C9E7D6AB3154}" presName="childText" presStyleLbl="bgAcc1" presStyleIdx="4" presStyleCnt="6" custScaleX="160206" custScaleY="6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F2FA0-D211-4877-9306-F66DB69360C5}" type="pres">
      <dgm:prSet presAssocID="{1FB9C3F4-58CE-4D60-94AE-CA9F281052B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AC6624D-FD9A-477D-A753-D98B90474E1F}" type="pres">
      <dgm:prSet presAssocID="{F5E9FD89-1946-4F7F-8C61-5CBC3574C5DA}" presName="childText" presStyleLbl="bgAcc1" presStyleIdx="5" presStyleCnt="6" custScaleX="160206" custScaleY="6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F3110-0633-4632-926A-8A31185A6576}" type="presOf" srcId="{506E6A1B-5C53-4AB0-A764-859E301D4519}" destId="{09225429-FFE7-4940-B329-40C6EE1B0983}" srcOrd="0" destOrd="0" presId="urn:microsoft.com/office/officeart/2005/8/layout/hierarchy3"/>
    <dgm:cxn modelId="{4A04D79C-ED0C-4445-AF4D-93518C772F75}" type="presOf" srcId="{F5E9FD89-1946-4F7F-8C61-5CBC3574C5DA}" destId="{0AC6624D-FD9A-477D-A753-D98B90474E1F}" srcOrd="0" destOrd="0" presId="urn:microsoft.com/office/officeart/2005/8/layout/hierarchy3"/>
    <dgm:cxn modelId="{463F51DE-5CA7-4350-998F-3D2E691A2E24}" srcId="{135B4FE8-3564-4CC8-B719-50E67AA6A63D}" destId="{0B81A1BF-6FBA-4643-8F77-EE0C3403A44C}" srcOrd="1" destOrd="0" parTransId="{BC4E9202-DAE2-45F7-839A-C9059A94B703}" sibTransId="{B57A8220-8743-4BE4-85E3-91226E56B1E4}"/>
    <dgm:cxn modelId="{37524394-7A54-4E6E-B8C4-64AE452A65EC}" srcId="{115E10C4-54F4-4B41-A116-D492FAD7167B}" destId="{7AF74BE0-5ADD-427D-9C50-E769ABA84978}" srcOrd="0" destOrd="0" parTransId="{DCE7D143-C858-440B-8473-492076F69607}" sibTransId="{DC75B8B8-4731-4E98-9D17-0AFF882BFE88}"/>
    <dgm:cxn modelId="{57CD4FB3-A01D-4620-B206-47A518357E3A}" srcId="{0B81A1BF-6FBA-4643-8F77-EE0C3403A44C}" destId="{954D134B-7C0B-40C2-84C9-C9E7D6AB3154}" srcOrd="1" destOrd="0" parTransId="{8D4E1219-9AE2-4B5A-9D0F-E16D60707F68}" sibTransId="{67D950F1-8D34-4429-A234-AFD33E73561A}"/>
    <dgm:cxn modelId="{0E21F731-E49C-40D6-91CB-9C61D0740A92}" type="presOf" srcId="{82150EE9-F55A-42B5-8834-621EF29C4E14}" destId="{DCB0B106-65B9-4643-B4A6-1664A75812A9}" srcOrd="0" destOrd="0" presId="urn:microsoft.com/office/officeart/2005/8/layout/hierarchy3"/>
    <dgm:cxn modelId="{AF7FDD01-26E6-47E1-84E2-AE7C9820D0A2}" type="presOf" srcId="{7AF74BE0-5ADD-427D-9C50-E769ABA84978}" destId="{9B2C9A8E-5DAE-49CB-ABB5-FAED29A7CF26}" srcOrd="0" destOrd="0" presId="urn:microsoft.com/office/officeart/2005/8/layout/hierarchy3"/>
    <dgm:cxn modelId="{53A168B8-85FB-49CF-AE74-F91B959FFD5C}" type="presOf" srcId="{115E10C4-54F4-4B41-A116-D492FAD7167B}" destId="{5833F9A1-AAD4-4C39-B61D-FC9A7E4DF81C}" srcOrd="0" destOrd="0" presId="urn:microsoft.com/office/officeart/2005/8/layout/hierarchy3"/>
    <dgm:cxn modelId="{9CC32B23-F88A-4E60-AC5B-69157C739EE7}" srcId="{115E10C4-54F4-4B41-A116-D492FAD7167B}" destId="{506E6A1B-5C53-4AB0-A764-859E301D4519}" srcOrd="2" destOrd="0" parTransId="{82150EE9-F55A-42B5-8834-621EF29C4E14}" sibTransId="{2509817B-893F-468A-9896-D1A710EA49E5}"/>
    <dgm:cxn modelId="{1C43250A-30BD-4B96-8A60-05453E601D36}" srcId="{115E10C4-54F4-4B41-A116-D492FAD7167B}" destId="{746F79C9-6346-47A4-8BAA-9103B6CE0B90}" srcOrd="1" destOrd="0" parTransId="{296FD28E-72A6-4A48-B370-84F704B38B47}" sibTransId="{0EA2A19C-C312-4424-A6FA-ABCA925478DA}"/>
    <dgm:cxn modelId="{964EE8D9-C260-401B-8429-0A2C7FE2AF3E}" type="presOf" srcId="{296FD28E-72A6-4A48-B370-84F704B38B47}" destId="{26FDFCC2-479C-45B4-B6B0-197F0AFA80E9}" srcOrd="0" destOrd="0" presId="urn:microsoft.com/office/officeart/2005/8/layout/hierarchy3"/>
    <dgm:cxn modelId="{40ADB81B-57D4-4225-821B-E93D5260EC42}" type="presOf" srcId="{7A1B416D-DEF3-447E-BF30-6B7396C3A370}" destId="{B34B678F-A72B-41A5-BD67-365DB11DFEBB}" srcOrd="0" destOrd="0" presId="urn:microsoft.com/office/officeart/2005/8/layout/hierarchy3"/>
    <dgm:cxn modelId="{4FE87790-62EC-49A0-BF9C-8DE470544665}" srcId="{0B81A1BF-6FBA-4643-8F77-EE0C3403A44C}" destId="{F5E9FD89-1946-4F7F-8C61-5CBC3574C5DA}" srcOrd="2" destOrd="0" parTransId="{1FB9C3F4-58CE-4D60-94AE-CA9F281052B4}" sibTransId="{049F1332-5CBA-464B-ADF8-6772B5C072D4}"/>
    <dgm:cxn modelId="{B6B9D30E-D6FC-471E-AC08-10F73EF50BC2}" type="presOf" srcId="{135B4FE8-3564-4CC8-B719-50E67AA6A63D}" destId="{5B64965C-F026-4027-AEF9-249F4CD6878A}" srcOrd="0" destOrd="0" presId="urn:microsoft.com/office/officeart/2005/8/layout/hierarchy3"/>
    <dgm:cxn modelId="{F5E32709-9349-4CE4-BBCF-9421F91278F8}" type="presOf" srcId="{0B81A1BF-6FBA-4643-8F77-EE0C3403A44C}" destId="{D838CD54-5475-48FD-9C67-1DB005159A39}" srcOrd="0" destOrd="0" presId="urn:microsoft.com/office/officeart/2005/8/layout/hierarchy3"/>
    <dgm:cxn modelId="{25386393-D246-449B-8ECF-7E78B1B84A9F}" type="presOf" srcId="{746F79C9-6346-47A4-8BAA-9103B6CE0B90}" destId="{B5BA3551-3761-4D3B-8F97-3E10729A9EA4}" srcOrd="0" destOrd="0" presId="urn:microsoft.com/office/officeart/2005/8/layout/hierarchy3"/>
    <dgm:cxn modelId="{9389C13E-07BA-48ED-AF69-C66945D247D8}" type="presOf" srcId="{1FB9C3F4-58CE-4D60-94AE-CA9F281052B4}" destId="{1CBF2FA0-D211-4877-9306-F66DB69360C5}" srcOrd="0" destOrd="0" presId="urn:microsoft.com/office/officeart/2005/8/layout/hierarchy3"/>
    <dgm:cxn modelId="{DA6D1AE8-CA79-449D-BD9E-A727F2CA43AA}" type="presOf" srcId="{510DCC42-C11F-4F69-AFD7-9DF0E29066A2}" destId="{075AADFF-262C-46C5-A92B-95489C13BB46}" srcOrd="0" destOrd="0" presId="urn:microsoft.com/office/officeart/2005/8/layout/hierarchy3"/>
    <dgm:cxn modelId="{D39AEAE1-B1B6-4319-97E6-3B1AC5B19975}" type="presOf" srcId="{115E10C4-54F4-4B41-A116-D492FAD7167B}" destId="{59A98594-E681-4677-B170-D4D87C35FED6}" srcOrd="1" destOrd="0" presId="urn:microsoft.com/office/officeart/2005/8/layout/hierarchy3"/>
    <dgm:cxn modelId="{17ADAE5B-D001-436F-9537-1E8E70C26050}" type="presOf" srcId="{0B81A1BF-6FBA-4643-8F77-EE0C3403A44C}" destId="{4F0B3EF1-F3A7-4356-9B72-4BE74AE8487F}" srcOrd="1" destOrd="0" presId="urn:microsoft.com/office/officeart/2005/8/layout/hierarchy3"/>
    <dgm:cxn modelId="{2DBF7096-A02F-48E3-A7EB-577B547BAF18}" type="presOf" srcId="{8D4E1219-9AE2-4B5A-9D0F-E16D60707F68}" destId="{2E097FCE-4C9C-4623-9027-75D8E408CFC1}" srcOrd="0" destOrd="0" presId="urn:microsoft.com/office/officeart/2005/8/layout/hierarchy3"/>
    <dgm:cxn modelId="{A793A794-D94A-4A2B-B3BD-C92509054625}" srcId="{135B4FE8-3564-4CC8-B719-50E67AA6A63D}" destId="{115E10C4-54F4-4B41-A116-D492FAD7167B}" srcOrd="0" destOrd="0" parTransId="{AB5C1E62-7F21-4A88-B357-1C93327FD35D}" sibTransId="{6237E9BA-7C55-4C55-A259-ED919CDE47FD}"/>
    <dgm:cxn modelId="{5C9B9BEC-C694-4795-9826-994641A180CC}" type="presOf" srcId="{954D134B-7C0B-40C2-84C9-C9E7D6AB3154}" destId="{7D13AF8C-BD28-406F-8494-EF2FAB815B3F}" srcOrd="0" destOrd="0" presId="urn:microsoft.com/office/officeart/2005/8/layout/hierarchy3"/>
    <dgm:cxn modelId="{060C3E8B-98A5-4F12-AA24-DC4E9508B3F3}" srcId="{0B81A1BF-6FBA-4643-8F77-EE0C3403A44C}" destId="{7A1B416D-DEF3-447E-BF30-6B7396C3A370}" srcOrd="0" destOrd="0" parTransId="{510DCC42-C11F-4F69-AFD7-9DF0E29066A2}" sibTransId="{AC548CE2-2B79-4D81-A535-D7F25FA083EB}"/>
    <dgm:cxn modelId="{7AE53C14-F89A-4588-882F-DA6B17D232D5}" type="presOf" srcId="{DCE7D143-C858-440B-8473-492076F69607}" destId="{9E95F4B0-3029-4BCD-9772-3B303F2DDB92}" srcOrd="0" destOrd="0" presId="urn:microsoft.com/office/officeart/2005/8/layout/hierarchy3"/>
    <dgm:cxn modelId="{7506DD79-F2E3-4037-8D77-791BA5EEF5A6}" type="presParOf" srcId="{5B64965C-F026-4027-AEF9-249F4CD6878A}" destId="{53754764-72B8-4D91-AB6D-4ACA95B5FC51}" srcOrd="0" destOrd="0" presId="urn:microsoft.com/office/officeart/2005/8/layout/hierarchy3"/>
    <dgm:cxn modelId="{45512904-395F-4970-957C-2CB4FEF25A35}" type="presParOf" srcId="{53754764-72B8-4D91-AB6D-4ACA95B5FC51}" destId="{7DA4C40B-D6EA-44EB-A486-EE40C37D8A0B}" srcOrd="0" destOrd="0" presId="urn:microsoft.com/office/officeart/2005/8/layout/hierarchy3"/>
    <dgm:cxn modelId="{01984496-4F5A-4549-B9BB-524ED05EE6D0}" type="presParOf" srcId="{7DA4C40B-D6EA-44EB-A486-EE40C37D8A0B}" destId="{5833F9A1-AAD4-4C39-B61D-FC9A7E4DF81C}" srcOrd="0" destOrd="0" presId="urn:microsoft.com/office/officeart/2005/8/layout/hierarchy3"/>
    <dgm:cxn modelId="{8565E312-66B0-4079-93CD-384B1AAC0D1E}" type="presParOf" srcId="{7DA4C40B-D6EA-44EB-A486-EE40C37D8A0B}" destId="{59A98594-E681-4677-B170-D4D87C35FED6}" srcOrd="1" destOrd="0" presId="urn:microsoft.com/office/officeart/2005/8/layout/hierarchy3"/>
    <dgm:cxn modelId="{6553E590-75F6-42A9-AA02-E55B97617CC4}" type="presParOf" srcId="{53754764-72B8-4D91-AB6D-4ACA95B5FC51}" destId="{C3DEB16E-C505-4DBC-AE21-583781316BCE}" srcOrd="1" destOrd="0" presId="urn:microsoft.com/office/officeart/2005/8/layout/hierarchy3"/>
    <dgm:cxn modelId="{E7EA7EC3-A2C8-44F4-83C2-5D4CAAA1474F}" type="presParOf" srcId="{C3DEB16E-C505-4DBC-AE21-583781316BCE}" destId="{9E95F4B0-3029-4BCD-9772-3B303F2DDB92}" srcOrd="0" destOrd="0" presId="urn:microsoft.com/office/officeart/2005/8/layout/hierarchy3"/>
    <dgm:cxn modelId="{2CDF883D-27CA-4C14-B763-B2B1A1BBE21F}" type="presParOf" srcId="{C3DEB16E-C505-4DBC-AE21-583781316BCE}" destId="{9B2C9A8E-5DAE-49CB-ABB5-FAED29A7CF26}" srcOrd="1" destOrd="0" presId="urn:microsoft.com/office/officeart/2005/8/layout/hierarchy3"/>
    <dgm:cxn modelId="{9B706649-D0C6-448A-B54F-0FB4A4B71C56}" type="presParOf" srcId="{C3DEB16E-C505-4DBC-AE21-583781316BCE}" destId="{26FDFCC2-479C-45B4-B6B0-197F0AFA80E9}" srcOrd="2" destOrd="0" presId="urn:microsoft.com/office/officeart/2005/8/layout/hierarchy3"/>
    <dgm:cxn modelId="{510DA9A9-FBB7-487F-8A88-EA73DD79D096}" type="presParOf" srcId="{C3DEB16E-C505-4DBC-AE21-583781316BCE}" destId="{B5BA3551-3761-4D3B-8F97-3E10729A9EA4}" srcOrd="3" destOrd="0" presId="urn:microsoft.com/office/officeart/2005/8/layout/hierarchy3"/>
    <dgm:cxn modelId="{CEFA13C8-A965-4E2B-8082-269F6200E3DA}" type="presParOf" srcId="{C3DEB16E-C505-4DBC-AE21-583781316BCE}" destId="{DCB0B106-65B9-4643-B4A6-1664A75812A9}" srcOrd="4" destOrd="0" presId="urn:microsoft.com/office/officeart/2005/8/layout/hierarchy3"/>
    <dgm:cxn modelId="{C1B2D3CF-78D6-4DF7-B0C0-75D6F79CD872}" type="presParOf" srcId="{C3DEB16E-C505-4DBC-AE21-583781316BCE}" destId="{09225429-FFE7-4940-B329-40C6EE1B0983}" srcOrd="5" destOrd="0" presId="urn:microsoft.com/office/officeart/2005/8/layout/hierarchy3"/>
    <dgm:cxn modelId="{27418EC5-1E89-4E6C-8A61-74EB624C513F}" type="presParOf" srcId="{5B64965C-F026-4027-AEF9-249F4CD6878A}" destId="{9EF8FACF-6BFB-4EED-880E-1706FD2CE89A}" srcOrd="1" destOrd="0" presId="urn:microsoft.com/office/officeart/2005/8/layout/hierarchy3"/>
    <dgm:cxn modelId="{E8FFC1B0-DF84-43D7-9C38-7665B6ABAD0C}" type="presParOf" srcId="{9EF8FACF-6BFB-4EED-880E-1706FD2CE89A}" destId="{8B1345BC-7CAE-48FC-A1C9-F9613B784440}" srcOrd="0" destOrd="0" presId="urn:microsoft.com/office/officeart/2005/8/layout/hierarchy3"/>
    <dgm:cxn modelId="{334AEBC5-9DFA-43E5-9980-F782540336C4}" type="presParOf" srcId="{8B1345BC-7CAE-48FC-A1C9-F9613B784440}" destId="{D838CD54-5475-48FD-9C67-1DB005159A39}" srcOrd="0" destOrd="0" presId="urn:microsoft.com/office/officeart/2005/8/layout/hierarchy3"/>
    <dgm:cxn modelId="{E7A40290-E763-44F7-AB79-01F653521032}" type="presParOf" srcId="{8B1345BC-7CAE-48FC-A1C9-F9613B784440}" destId="{4F0B3EF1-F3A7-4356-9B72-4BE74AE8487F}" srcOrd="1" destOrd="0" presId="urn:microsoft.com/office/officeart/2005/8/layout/hierarchy3"/>
    <dgm:cxn modelId="{061AB8A3-3199-40DA-904D-5F6335D6224D}" type="presParOf" srcId="{9EF8FACF-6BFB-4EED-880E-1706FD2CE89A}" destId="{DDE4394D-7399-4C10-B070-D1B2CCC26EFE}" srcOrd="1" destOrd="0" presId="urn:microsoft.com/office/officeart/2005/8/layout/hierarchy3"/>
    <dgm:cxn modelId="{1B3E0F30-4AB3-4617-8E64-7849A3F06BAF}" type="presParOf" srcId="{DDE4394D-7399-4C10-B070-D1B2CCC26EFE}" destId="{075AADFF-262C-46C5-A92B-95489C13BB46}" srcOrd="0" destOrd="0" presId="urn:microsoft.com/office/officeart/2005/8/layout/hierarchy3"/>
    <dgm:cxn modelId="{66E9FE50-B223-4AC7-8CDA-54DA046FB1E4}" type="presParOf" srcId="{DDE4394D-7399-4C10-B070-D1B2CCC26EFE}" destId="{B34B678F-A72B-41A5-BD67-365DB11DFEBB}" srcOrd="1" destOrd="0" presId="urn:microsoft.com/office/officeart/2005/8/layout/hierarchy3"/>
    <dgm:cxn modelId="{60A77C04-04E1-46AB-A064-B1299B3F16FA}" type="presParOf" srcId="{DDE4394D-7399-4C10-B070-D1B2CCC26EFE}" destId="{2E097FCE-4C9C-4623-9027-75D8E408CFC1}" srcOrd="2" destOrd="0" presId="urn:microsoft.com/office/officeart/2005/8/layout/hierarchy3"/>
    <dgm:cxn modelId="{DE785C72-9D3A-44B1-80B4-D831DC1475EE}" type="presParOf" srcId="{DDE4394D-7399-4C10-B070-D1B2CCC26EFE}" destId="{7D13AF8C-BD28-406F-8494-EF2FAB815B3F}" srcOrd="3" destOrd="0" presId="urn:microsoft.com/office/officeart/2005/8/layout/hierarchy3"/>
    <dgm:cxn modelId="{82535873-6CBE-4A10-AEF4-FC19E5EB54B5}" type="presParOf" srcId="{DDE4394D-7399-4C10-B070-D1B2CCC26EFE}" destId="{1CBF2FA0-D211-4877-9306-F66DB69360C5}" srcOrd="4" destOrd="0" presId="urn:microsoft.com/office/officeart/2005/8/layout/hierarchy3"/>
    <dgm:cxn modelId="{1599971E-D5DF-4F45-9BFF-033043FBDF1C}" type="presParOf" srcId="{DDE4394D-7399-4C10-B070-D1B2CCC26EFE}" destId="{0AC6624D-FD9A-477D-A753-D98B90474E1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7B5825-90EE-4BAD-8038-2DD44494332D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39460E-5AF9-4A57-BC42-F0BB210311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38000"/>
          </a:schemeClr>
        </a:solidFill>
        <a:ln>
          <a:noFill/>
        </a:ln>
      </dgm:spPr>
      <dgm:t>
        <a:bodyPr/>
        <a:lstStyle/>
        <a:p>
          <a:pPr rtl="0"/>
          <a:r>
            <a:rPr lang="ru-RU" sz="2800" b="1" kern="1200" spc="-125" dirty="0" smtClean="0">
              <a:ln w="3175">
                <a:noFill/>
              </a:ln>
              <a:solidFill>
                <a:srgbClr val="1D5CD0"/>
              </a:solidFill>
              <a:latin typeface="Palatino Linotype" panose="02040502050505030304" pitchFamily="18" charset="0"/>
              <a:ea typeface="+mn-ea"/>
              <a:cs typeface="Arial" charset="0"/>
            </a:rPr>
            <a:t>Критерии эффективности</a:t>
          </a:r>
          <a:endParaRPr lang="ru-RU" sz="2800" b="1" kern="1200" spc="-125" dirty="0">
            <a:ln w="3175">
              <a:noFill/>
            </a:ln>
            <a:solidFill>
              <a:srgbClr val="1D5CD0"/>
            </a:solidFill>
            <a:latin typeface="Palatino Linotype" panose="02040502050505030304" pitchFamily="18" charset="0"/>
            <a:ea typeface="+mn-ea"/>
            <a:cs typeface="Arial" charset="0"/>
          </a:endParaRPr>
        </a:p>
      </dgm:t>
    </dgm:pt>
    <dgm:pt modelId="{B1AACE7B-8738-4B35-94C4-0098DDAAA62A}" type="parTrans" cxnId="{D0610AF8-F363-4FA5-A423-95E5F3F514B1}">
      <dgm:prSet/>
      <dgm:spPr/>
      <dgm:t>
        <a:bodyPr/>
        <a:lstStyle/>
        <a:p>
          <a:endParaRPr lang="ru-RU"/>
        </a:p>
      </dgm:t>
    </dgm:pt>
    <dgm:pt modelId="{D518010C-CA12-411C-B1F7-85D07484DDB7}" type="sibTrans" cxnId="{D0610AF8-F363-4FA5-A423-95E5F3F514B1}">
      <dgm:prSet/>
      <dgm:spPr/>
      <dgm:t>
        <a:bodyPr/>
        <a:lstStyle/>
        <a:p>
          <a:endParaRPr lang="ru-RU"/>
        </a:p>
      </dgm:t>
    </dgm:pt>
    <dgm:pt modelId="{27C5BA42-45DF-4281-A218-4FC1E71FA07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600" b="1" dirty="0" smtClean="0">
              <a:latin typeface="Palatino Linotype" panose="02040502050505030304" pitchFamily="18" charset="0"/>
            </a:rPr>
            <a:t>Показатели учебной и учебно-методической деятельности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84592B4-392F-4540-94E6-75189D1A5A7B}" type="parTrans" cxnId="{4BBCE91D-4A3C-435B-B832-CE0E53CA4931}">
      <dgm:prSet/>
      <dgm:spPr/>
      <dgm:t>
        <a:bodyPr/>
        <a:lstStyle/>
        <a:p>
          <a:endParaRPr lang="ru-RU"/>
        </a:p>
      </dgm:t>
    </dgm:pt>
    <dgm:pt modelId="{1E0E62E5-2A78-49DB-840F-08EC922A5A04}" type="sibTrans" cxnId="{4BBCE91D-4A3C-435B-B832-CE0E53CA4931}">
      <dgm:prSet/>
      <dgm:spPr/>
      <dgm:t>
        <a:bodyPr/>
        <a:lstStyle/>
        <a:p>
          <a:endParaRPr lang="ru-RU"/>
        </a:p>
      </dgm:t>
    </dgm:pt>
    <dgm:pt modelId="{A688E92C-6BD3-46E6-BE52-9312099369E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dirty="0">
              <a:latin typeface="Palatino Linotype" panose="02040502050505030304" pitchFamily="18" charset="0"/>
            </a:rPr>
            <a:t>рейтинга НПР по  опросу </a:t>
          </a:r>
          <a:r>
            <a:rPr lang="ru-RU" sz="1600" b="1" dirty="0" smtClean="0">
              <a:latin typeface="Palatino Linotype" panose="02040502050505030304" pitchFamily="18" charset="0"/>
            </a:rPr>
            <a:t>студентов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1A13B7FD-71EF-49FA-A64D-939CE6DD09C6}" type="parTrans" cxnId="{B86D3EF2-84F9-4719-AE29-C3688670C72C}">
      <dgm:prSet/>
      <dgm:spPr/>
      <dgm:t>
        <a:bodyPr/>
        <a:lstStyle/>
        <a:p>
          <a:endParaRPr lang="ru-RU"/>
        </a:p>
      </dgm:t>
    </dgm:pt>
    <dgm:pt modelId="{E72900BE-A065-4857-B2D8-88D72744A6C0}" type="sibTrans" cxnId="{B86D3EF2-84F9-4719-AE29-C3688670C72C}">
      <dgm:prSet/>
      <dgm:spPr/>
      <dgm:t>
        <a:bodyPr/>
        <a:lstStyle/>
        <a:p>
          <a:endParaRPr lang="ru-RU"/>
        </a:p>
      </dgm:t>
    </dgm:pt>
    <dgm:pt modelId="{E3D553C3-AB98-48C9-8698-02887871A3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dirty="0">
              <a:latin typeface="Palatino Linotype" panose="02040502050505030304" pitchFamily="18" charset="0"/>
            </a:rPr>
            <a:t>инновационной </a:t>
          </a:r>
          <a:r>
            <a:rPr lang="ru-RU" sz="1600" b="1" dirty="0" smtClean="0">
              <a:latin typeface="Palatino Linotype" panose="02040502050505030304" pitchFamily="18" charset="0"/>
            </a:rPr>
            <a:t>деятельности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2E789657-68CA-4A3F-99CD-D04C41912B37}" type="parTrans" cxnId="{C94583A0-753D-4E2A-AB89-EA0A6BB88C8C}">
      <dgm:prSet/>
      <dgm:spPr/>
      <dgm:t>
        <a:bodyPr/>
        <a:lstStyle/>
        <a:p>
          <a:endParaRPr lang="ru-RU"/>
        </a:p>
      </dgm:t>
    </dgm:pt>
    <dgm:pt modelId="{56CDCFE8-1672-451D-96CC-8FA01D4A91BF}" type="sibTrans" cxnId="{C94583A0-753D-4E2A-AB89-EA0A6BB88C8C}">
      <dgm:prSet/>
      <dgm:spPr/>
      <dgm:t>
        <a:bodyPr/>
        <a:lstStyle/>
        <a:p>
          <a:endParaRPr lang="ru-RU"/>
        </a:p>
      </dgm:t>
    </dgm:pt>
    <dgm:pt modelId="{1EE5EFD9-A3E0-4461-BD7A-A305E4F4E0D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dirty="0">
              <a:latin typeface="Palatino Linotype" panose="02040502050505030304" pitchFamily="18" charset="0"/>
            </a:rPr>
            <a:t>научно-методической </a:t>
          </a:r>
          <a:r>
            <a:rPr lang="ru-RU" sz="1600" b="1" dirty="0" smtClean="0">
              <a:latin typeface="Palatino Linotype" panose="02040502050505030304" pitchFamily="18" charset="0"/>
            </a:rPr>
            <a:t>деятельности 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21DE2B70-85FA-454A-A3A6-07915A8CDBF1}" type="parTrans" cxnId="{38009B14-FE0B-4D91-8666-BA2484EAFAA4}">
      <dgm:prSet/>
      <dgm:spPr/>
      <dgm:t>
        <a:bodyPr/>
        <a:lstStyle/>
        <a:p>
          <a:endParaRPr lang="ru-RU"/>
        </a:p>
      </dgm:t>
    </dgm:pt>
    <dgm:pt modelId="{2184D826-75B7-4F17-8C67-6854C1FA4AA8}" type="sibTrans" cxnId="{38009B14-FE0B-4D91-8666-BA2484EAFAA4}">
      <dgm:prSet/>
      <dgm:spPr/>
      <dgm:t>
        <a:bodyPr/>
        <a:lstStyle/>
        <a:p>
          <a:endParaRPr lang="ru-RU"/>
        </a:p>
      </dgm:t>
    </dgm:pt>
    <dgm:pt modelId="{2940174B-8202-4981-AEA5-35E3510948B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dirty="0">
              <a:latin typeface="Palatino Linotype" panose="02040502050505030304" pitchFamily="18" charset="0"/>
            </a:rPr>
            <a:t>научно-исследовательской </a:t>
          </a:r>
          <a:r>
            <a:rPr lang="ru-RU" sz="1600" b="1" dirty="0" smtClean="0">
              <a:latin typeface="Palatino Linotype" panose="02040502050505030304" pitchFamily="18" charset="0"/>
            </a:rPr>
            <a:t>деятельности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AE71C726-B486-4324-BC56-014E81B08E6F}" type="parTrans" cxnId="{ED7B81B3-5ABC-4BF6-83BE-57B74BD9CD44}">
      <dgm:prSet/>
      <dgm:spPr/>
      <dgm:t>
        <a:bodyPr/>
        <a:lstStyle/>
        <a:p>
          <a:endParaRPr lang="ru-RU"/>
        </a:p>
      </dgm:t>
    </dgm:pt>
    <dgm:pt modelId="{4163E45A-8854-45D3-98EE-4690CF248A27}" type="sibTrans" cxnId="{ED7B81B3-5ABC-4BF6-83BE-57B74BD9CD44}">
      <dgm:prSet/>
      <dgm:spPr/>
      <dgm:t>
        <a:bodyPr/>
        <a:lstStyle/>
        <a:p>
          <a:endParaRPr lang="ru-RU"/>
        </a:p>
      </dgm:t>
    </dgm:pt>
    <dgm:pt modelId="{1450E7BF-D010-4BA7-83E0-1CA6F7C4E59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dirty="0">
              <a:latin typeface="Palatino Linotype" panose="02040502050505030304" pitchFamily="18" charset="0"/>
            </a:rPr>
            <a:t>подготовки научных </a:t>
          </a:r>
          <a:r>
            <a:rPr lang="ru-RU" sz="1600" b="1" dirty="0" smtClean="0">
              <a:latin typeface="Palatino Linotype" panose="02040502050505030304" pitchFamily="18" charset="0"/>
            </a:rPr>
            <a:t>кадров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D94D92CF-C114-4296-9BEE-9288813375BD}" type="parTrans" cxnId="{06E46EEA-7757-4863-A7C6-35BBDBD85700}">
      <dgm:prSet/>
      <dgm:spPr/>
      <dgm:t>
        <a:bodyPr/>
        <a:lstStyle/>
        <a:p>
          <a:endParaRPr lang="ru-RU"/>
        </a:p>
      </dgm:t>
    </dgm:pt>
    <dgm:pt modelId="{5125F8AC-02D8-466B-B297-CDF0BC586155}" type="sibTrans" cxnId="{06E46EEA-7757-4863-A7C6-35BBDBD85700}">
      <dgm:prSet/>
      <dgm:spPr/>
      <dgm:t>
        <a:bodyPr/>
        <a:lstStyle/>
        <a:p>
          <a:endParaRPr lang="ru-RU"/>
        </a:p>
      </dgm:t>
    </dgm:pt>
    <dgm:pt modelId="{35AF4BC2-CB5B-4A9E-BC22-10E7C35012F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alpha val="48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dirty="0">
              <a:latin typeface="Palatino Linotype" panose="02040502050505030304" pitchFamily="18" charset="0"/>
            </a:rPr>
            <a:t>международной </a:t>
          </a:r>
          <a:r>
            <a:rPr lang="ru-RU" sz="1600" b="1" dirty="0" smtClean="0">
              <a:latin typeface="Palatino Linotype" panose="02040502050505030304" pitchFamily="18" charset="0"/>
            </a:rPr>
            <a:t>деятельности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BAE6B949-93C8-4D81-B72F-0060EBC2852E}" type="parTrans" cxnId="{46AF8885-B5AE-4D9D-AE29-B9065672D5DA}">
      <dgm:prSet/>
      <dgm:spPr/>
      <dgm:t>
        <a:bodyPr/>
        <a:lstStyle/>
        <a:p>
          <a:endParaRPr lang="ru-RU"/>
        </a:p>
      </dgm:t>
    </dgm:pt>
    <dgm:pt modelId="{34E77D1B-E736-4420-8647-4CA12DE57A7A}" type="sibTrans" cxnId="{46AF8885-B5AE-4D9D-AE29-B9065672D5DA}">
      <dgm:prSet/>
      <dgm:spPr/>
      <dgm:t>
        <a:bodyPr/>
        <a:lstStyle/>
        <a:p>
          <a:endParaRPr lang="ru-RU"/>
        </a:p>
      </dgm:t>
    </dgm:pt>
    <dgm:pt modelId="{2495F350-6C25-4095-A95C-7A2EEAF08182}" type="pres">
      <dgm:prSet presAssocID="{C67B5825-90EE-4BAD-8038-2DD4449433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ED0FA-F500-45BC-935C-84E7AB55CA0C}" type="pres">
      <dgm:prSet presAssocID="{AC39460E-5AF9-4A57-BC42-F0BB21031195}" presName="compNode" presStyleCnt="0"/>
      <dgm:spPr/>
    </dgm:pt>
    <dgm:pt modelId="{6C9820ED-C930-4037-9F09-9548BA5D1321}" type="pres">
      <dgm:prSet presAssocID="{AC39460E-5AF9-4A57-BC42-F0BB21031195}" presName="aNode" presStyleLbl="bgShp" presStyleIdx="0" presStyleCnt="1" custLinFactNeighborX="-419"/>
      <dgm:spPr/>
      <dgm:t>
        <a:bodyPr/>
        <a:lstStyle/>
        <a:p>
          <a:endParaRPr lang="ru-RU"/>
        </a:p>
      </dgm:t>
    </dgm:pt>
    <dgm:pt modelId="{24728C04-2ADC-4B40-8BC8-377D5B8EBAAC}" type="pres">
      <dgm:prSet presAssocID="{AC39460E-5AF9-4A57-BC42-F0BB21031195}" presName="textNode" presStyleLbl="bgShp" presStyleIdx="0" presStyleCnt="1"/>
      <dgm:spPr/>
      <dgm:t>
        <a:bodyPr/>
        <a:lstStyle/>
        <a:p>
          <a:endParaRPr lang="ru-RU"/>
        </a:p>
      </dgm:t>
    </dgm:pt>
    <dgm:pt modelId="{54ABB11E-11AB-4DBA-8FAF-5876A5F0AB2A}" type="pres">
      <dgm:prSet presAssocID="{AC39460E-5AF9-4A57-BC42-F0BB21031195}" presName="compChildNode" presStyleCnt="0"/>
      <dgm:spPr/>
    </dgm:pt>
    <dgm:pt modelId="{C71CED0A-A327-4208-9728-E4C668ED9ACC}" type="pres">
      <dgm:prSet presAssocID="{AC39460E-5AF9-4A57-BC42-F0BB21031195}" presName="theInnerList" presStyleCnt="0"/>
      <dgm:spPr/>
    </dgm:pt>
    <dgm:pt modelId="{06B3225A-640C-47B8-8E88-9665EF8811BC}" type="pres">
      <dgm:prSet presAssocID="{27C5BA42-45DF-4281-A218-4FC1E71FA07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141D1-99E6-4730-B182-688B3F73BD10}" type="pres">
      <dgm:prSet presAssocID="{27C5BA42-45DF-4281-A218-4FC1E71FA075}" presName="aSpace2" presStyleCnt="0"/>
      <dgm:spPr/>
    </dgm:pt>
    <dgm:pt modelId="{4048FD3D-FF5B-4E04-BA1F-6EEBDBA5EEEA}" type="pres">
      <dgm:prSet presAssocID="{A688E92C-6BD3-46E6-BE52-9312099369ED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C9D4B-4A82-4407-9535-C96B15E424FF}" type="pres">
      <dgm:prSet presAssocID="{A688E92C-6BD3-46E6-BE52-9312099369ED}" presName="aSpace2" presStyleCnt="0"/>
      <dgm:spPr/>
    </dgm:pt>
    <dgm:pt modelId="{141DF9F5-B396-47BA-9797-A35BDA80B9BF}" type="pres">
      <dgm:prSet presAssocID="{E3D553C3-AB98-48C9-8698-02887871A323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F5CA1-EE51-483B-ADA4-419CDA537529}" type="pres">
      <dgm:prSet presAssocID="{E3D553C3-AB98-48C9-8698-02887871A323}" presName="aSpace2" presStyleCnt="0"/>
      <dgm:spPr/>
    </dgm:pt>
    <dgm:pt modelId="{FAB0CA84-B0C6-4CA0-AFB6-61655D4C0F67}" type="pres">
      <dgm:prSet presAssocID="{1EE5EFD9-A3E0-4461-BD7A-A305E4F4E0DD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77CAA-1BDE-4854-869E-53BE52788675}" type="pres">
      <dgm:prSet presAssocID="{1EE5EFD9-A3E0-4461-BD7A-A305E4F4E0DD}" presName="aSpace2" presStyleCnt="0"/>
      <dgm:spPr/>
    </dgm:pt>
    <dgm:pt modelId="{D27B6523-1113-4FFD-834E-F7D65FDF41E7}" type="pres">
      <dgm:prSet presAssocID="{2940174B-8202-4981-AEA5-35E3510948B9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DE1FE-B7D7-4DEF-A7D8-74238A557BA4}" type="pres">
      <dgm:prSet presAssocID="{2940174B-8202-4981-AEA5-35E3510948B9}" presName="aSpace2" presStyleCnt="0"/>
      <dgm:spPr/>
    </dgm:pt>
    <dgm:pt modelId="{B63EAD2D-09E2-4C28-BA89-7C7B4AADF7A3}" type="pres">
      <dgm:prSet presAssocID="{1450E7BF-D010-4BA7-83E0-1CA6F7C4E59E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8FD13-F4BA-4A15-8465-B876D7E69606}" type="pres">
      <dgm:prSet presAssocID="{1450E7BF-D010-4BA7-83E0-1CA6F7C4E59E}" presName="aSpace2" presStyleCnt="0"/>
      <dgm:spPr/>
    </dgm:pt>
    <dgm:pt modelId="{D8661A0D-F879-48E7-A018-5FEF90721F47}" type="pres">
      <dgm:prSet presAssocID="{35AF4BC2-CB5B-4A9E-BC22-10E7C35012F0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F8885-B5AE-4D9D-AE29-B9065672D5DA}" srcId="{AC39460E-5AF9-4A57-BC42-F0BB21031195}" destId="{35AF4BC2-CB5B-4A9E-BC22-10E7C35012F0}" srcOrd="6" destOrd="0" parTransId="{BAE6B949-93C8-4D81-B72F-0060EBC2852E}" sibTransId="{34E77D1B-E736-4420-8647-4CA12DE57A7A}"/>
    <dgm:cxn modelId="{C662C3D0-D567-49D8-80C0-9FDA60DAA799}" type="presOf" srcId="{1EE5EFD9-A3E0-4461-BD7A-A305E4F4E0DD}" destId="{FAB0CA84-B0C6-4CA0-AFB6-61655D4C0F67}" srcOrd="0" destOrd="0" presId="urn:microsoft.com/office/officeart/2005/8/layout/lProcess2"/>
    <dgm:cxn modelId="{FEDD3615-75BA-4BB1-88AB-F84DAE7A213B}" type="presOf" srcId="{2940174B-8202-4981-AEA5-35E3510948B9}" destId="{D27B6523-1113-4FFD-834E-F7D65FDF41E7}" srcOrd="0" destOrd="0" presId="urn:microsoft.com/office/officeart/2005/8/layout/lProcess2"/>
    <dgm:cxn modelId="{4BBCE91D-4A3C-435B-B832-CE0E53CA4931}" srcId="{AC39460E-5AF9-4A57-BC42-F0BB21031195}" destId="{27C5BA42-45DF-4281-A218-4FC1E71FA075}" srcOrd="0" destOrd="0" parTransId="{584592B4-392F-4540-94E6-75189D1A5A7B}" sibTransId="{1E0E62E5-2A78-49DB-840F-08EC922A5A04}"/>
    <dgm:cxn modelId="{46C44593-C8C8-416B-B92C-0F5339F7DB06}" type="presOf" srcId="{C67B5825-90EE-4BAD-8038-2DD44494332D}" destId="{2495F350-6C25-4095-A95C-7A2EEAF08182}" srcOrd="0" destOrd="0" presId="urn:microsoft.com/office/officeart/2005/8/layout/lProcess2"/>
    <dgm:cxn modelId="{06E46EEA-7757-4863-A7C6-35BBDBD85700}" srcId="{AC39460E-5AF9-4A57-BC42-F0BB21031195}" destId="{1450E7BF-D010-4BA7-83E0-1CA6F7C4E59E}" srcOrd="5" destOrd="0" parTransId="{D94D92CF-C114-4296-9BEE-9288813375BD}" sibTransId="{5125F8AC-02D8-466B-B297-CDF0BC586155}"/>
    <dgm:cxn modelId="{ED7B81B3-5ABC-4BF6-83BE-57B74BD9CD44}" srcId="{AC39460E-5AF9-4A57-BC42-F0BB21031195}" destId="{2940174B-8202-4981-AEA5-35E3510948B9}" srcOrd="4" destOrd="0" parTransId="{AE71C726-B486-4324-BC56-014E81B08E6F}" sibTransId="{4163E45A-8854-45D3-98EE-4690CF248A27}"/>
    <dgm:cxn modelId="{B939DC26-7BD6-4124-984F-666961B8AF0F}" type="presOf" srcId="{AC39460E-5AF9-4A57-BC42-F0BB21031195}" destId="{6C9820ED-C930-4037-9F09-9548BA5D1321}" srcOrd="0" destOrd="0" presId="urn:microsoft.com/office/officeart/2005/8/layout/lProcess2"/>
    <dgm:cxn modelId="{B3F9CC5F-D576-4469-8CB0-F02F2E183907}" type="presOf" srcId="{27C5BA42-45DF-4281-A218-4FC1E71FA075}" destId="{06B3225A-640C-47B8-8E88-9665EF8811BC}" srcOrd="0" destOrd="0" presId="urn:microsoft.com/office/officeart/2005/8/layout/lProcess2"/>
    <dgm:cxn modelId="{5DA2CA34-7263-4340-9C19-5E8AE2035EDF}" type="presOf" srcId="{35AF4BC2-CB5B-4A9E-BC22-10E7C35012F0}" destId="{D8661A0D-F879-48E7-A018-5FEF90721F47}" srcOrd="0" destOrd="0" presId="urn:microsoft.com/office/officeart/2005/8/layout/lProcess2"/>
    <dgm:cxn modelId="{F5077D10-D35D-4DC6-B192-C8F1A64BC4BB}" type="presOf" srcId="{A688E92C-6BD3-46E6-BE52-9312099369ED}" destId="{4048FD3D-FF5B-4E04-BA1F-6EEBDBA5EEEA}" srcOrd="0" destOrd="0" presId="urn:microsoft.com/office/officeart/2005/8/layout/lProcess2"/>
    <dgm:cxn modelId="{D0610AF8-F363-4FA5-A423-95E5F3F514B1}" srcId="{C67B5825-90EE-4BAD-8038-2DD44494332D}" destId="{AC39460E-5AF9-4A57-BC42-F0BB21031195}" srcOrd="0" destOrd="0" parTransId="{B1AACE7B-8738-4B35-94C4-0098DDAAA62A}" sibTransId="{D518010C-CA12-411C-B1F7-85D07484DDB7}"/>
    <dgm:cxn modelId="{C94583A0-753D-4E2A-AB89-EA0A6BB88C8C}" srcId="{AC39460E-5AF9-4A57-BC42-F0BB21031195}" destId="{E3D553C3-AB98-48C9-8698-02887871A323}" srcOrd="2" destOrd="0" parTransId="{2E789657-68CA-4A3F-99CD-D04C41912B37}" sibTransId="{56CDCFE8-1672-451D-96CC-8FA01D4A91BF}"/>
    <dgm:cxn modelId="{B86D3EF2-84F9-4719-AE29-C3688670C72C}" srcId="{AC39460E-5AF9-4A57-BC42-F0BB21031195}" destId="{A688E92C-6BD3-46E6-BE52-9312099369ED}" srcOrd="1" destOrd="0" parTransId="{1A13B7FD-71EF-49FA-A64D-939CE6DD09C6}" sibTransId="{E72900BE-A065-4857-B2D8-88D72744A6C0}"/>
    <dgm:cxn modelId="{2B67F846-3E18-4628-B98E-4C862984C463}" type="presOf" srcId="{E3D553C3-AB98-48C9-8698-02887871A323}" destId="{141DF9F5-B396-47BA-9797-A35BDA80B9BF}" srcOrd="0" destOrd="0" presId="urn:microsoft.com/office/officeart/2005/8/layout/lProcess2"/>
    <dgm:cxn modelId="{A06AACF6-DB48-4A99-994D-F268A89DD811}" type="presOf" srcId="{1450E7BF-D010-4BA7-83E0-1CA6F7C4E59E}" destId="{B63EAD2D-09E2-4C28-BA89-7C7B4AADF7A3}" srcOrd="0" destOrd="0" presId="urn:microsoft.com/office/officeart/2005/8/layout/lProcess2"/>
    <dgm:cxn modelId="{38009B14-FE0B-4D91-8666-BA2484EAFAA4}" srcId="{AC39460E-5AF9-4A57-BC42-F0BB21031195}" destId="{1EE5EFD9-A3E0-4461-BD7A-A305E4F4E0DD}" srcOrd="3" destOrd="0" parTransId="{21DE2B70-85FA-454A-A3A6-07915A8CDBF1}" sibTransId="{2184D826-75B7-4F17-8C67-6854C1FA4AA8}"/>
    <dgm:cxn modelId="{2035694F-F9AA-4DC7-8E7F-A876D4516F4E}" type="presOf" srcId="{AC39460E-5AF9-4A57-BC42-F0BB21031195}" destId="{24728C04-2ADC-4B40-8BC8-377D5B8EBAAC}" srcOrd="1" destOrd="0" presId="urn:microsoft.com/office/officeart/2005/8/layout/lProcess2"/>
    <dgm:cxn modelId="{6FC8B59D-E280-42B2-9E93-90F3437C1269}" type="presParOf" srcId="{2495F350-6C25-4095-A95C-7A2EEAF08182}" destId="{6E3ED0FA-F500-45BC-935C-84E7AB55CA0C}" srcOrd="0" destOrd="0" presId="urn:microsoft.com/office/officeart/2005/8/layout/lProcess2"/>
    <dgm:cxn modelId="{4B8862CC-5E27-46C7-8AF5-2955E1912A37}" type="presParOf" srcId="{6E3ED0FA-F500-45BC-935C-84E7AB55CA0C}" destId="{6C9820ED-C930-4037-9F09-9548BA5D1321}" srcOrd="0" destOrd="0" presId="urn:microsoft.com/office/officeart/2005/8/layout/lProcess2"/>
    <dgm:cxn modelId="{88977367-71A0-428D-B45B-1378D8DF0ED7}" type="presParOf" srcId="{6E3ED0FA-F500-45BC-935C-84E7AB55CA0C}" destId="{24728C04-2ADC-4B40-8BC8-377D5B8EBAAC}" srcOrd="1" destOrd="0" presId="urn:microsoft.com/office/officeart/2005/8/layout/lProcess2"/>
    <dgm:cxn modelId="{3665185A-9921-436A-A0D0-A75E574FC2AC}" type="presParOf" srcId="{6E3ED0FA-F500-45BC-935C-84E7AB55CA0C}" destId="{54ABB11E-11AB-4DBA-8FAF-5876A5F0AB2A}" srcOrd="2" destOrd="0" presId="urn:microsoft.com/office/officeart/2005/8/layout/lProcess2"/>
    <dgm:cxn modelId="{1C4F7FE7-29E3-47BD-9E43-ACCEA2215774}" type="presParOf" srcId="{54ABB11E-11AB-4DBA-8FAF-5876A5F0AB2A}" destId="{C71CED0A-A327-4208-9728-E4C668ED9ACC}" srcOrd="0" destOrd="0" presId="urn:microsoft.com/office/officeart/2005/8/layout/lProcess2"/>
    <dgm:cxn modelId="{F4CFBE98-09D2-4A00-80D6-2A60619F8DDE}" type="presParOf" srcId="{C71CED0A-A327-4208-9728-E4C668ED9ACC}" destId="{06B3225A-640C-47B8-8E88-9665EF8811BC}" srcOrd="0" destOrd="0" presId="urn:microsoft.com/office/officeart/2005/8/layout/lProcess2"/>
    <dgm:cxn modelId="{C847E874-CDEE-4C14-98F7-91D1EF3CAA39}" type="presParOf" srcId="{C71CED0A-A327-4208-9728-E4C668ED9ACC}" destId="{35C141D1-99E6-4730-B182-688B3F73BD10}" srcOrd="1" destOrd="0" presId="urn:microsoft.com/office/officeart/2005/8/layout/lProcess2"/>
    <dgm:cxn modelId="{E062ECFD-2E94-45B9-8F0C-954A6B64C7A9}" type="presParOf" srcId="{C71CED0A-A327-4208-9728-E4C668ED9ACC}" destId="{4048FD3D-FF5B-4E04-BA1F-6EEBDBA5EEEA}" srcOrd="2" destOrd="0" presId="urn:microsoft.com/office/officeart/2005/8/layout/lProcess2"/>
    <dgm:cxn modelId="{EA3C440F-2018-44E6-932F-5376F9AB6E5A}" type="presParOf" srcId="{C71CED0A-A327-4208-9728-E4C668ED9ACC}" destId="{837C9D4B-4A82-4407-9535-C96B15E424FF}" srcOrd="3" destOrd="0" presId="urn:microsoft.com/office/officeart/2005/8/layout/lProcess2"/>
    <dgm:cxn modelId="{4FF7F556-436F-48BA-93A9-6E4D30218A93}" type="presParOf" srcId="{C71CED0A-A327-4208-9728-E4C668ED9ACC}" destId="{141DF9F5-B396-47BA-9797-A35BDA80B9BF}" srcOrd="4" destOrd="0" presId="urn:microsoft.com/office/officeart/2005/8/layout/lProcess2"/>
    <dgm:cxn modelId="{3F7E378D-18F5-49BA-8380-A4FE82E91DF0}" type="presParOf" srcId="{C71CED0A-A327-4208-9728-E4C668ED9ACC}" destId="{432F5CA1-EE51-483B-ADA4-419CDA537529}" srcOrd="5" destOrd="0" presId="urn:microsoft.com/office/officeart/2005/8/layout/lProcess2"/>
    <dgm:cxn modelId="{413BA9E9-3791-42BE-BD76-AA66F31A5E2B}" type="presParOf" srcId="{C71CED0A-A327-4208-9728-E4C668ED9ACC}" destId="{FAB0CA84-B0C6-4CA0-AFB6-61655D4C0F67}" srcOrd="6" destOrd="0" presId="urn:microsoft.com/office/officeart/2005/8/layout/lProcess2"/>
    <dgm:cxn modelId="{ACA0CBF4-DCCD-4B99-87B6-A5C4F393E236}" type="presParOf" srcId="{C71CED0A-A327-4208-9728-E4C668ED9ACC}" destId="{92677CAA-1BDE-4854-869E-53BE52788675}" srcOrd="7" destOrd="0" presId="urn:microsoft.com/office/officeart/2005/8/layout/lProcess2"/>
    <dgm:cxn modelId="{74BBB65D-0889-4202-94AD-7F8A38A05405}" type="presParOf" srcId="{C71CED0A-A327-4208-9728-E4C668ED9ACC}" destId="{D27B6523-1113-4FFD-834E-F7D65FDF41E7}" srcOrd="8" destOrd="0" presId="urn:microsoft.com/office/officeart/2005/8/layout/lProcess2"/>
    <dgm:cxn modelId="{F83F77CA-5E8D-4E2E-9B49-BDE5BCE818BD}" type="presParOf" srcId="{C71CED0A-A327-4208-9728-E4C668ED9ACC}" destId="{209DE1FE-B7D7-4DEF-A7D8-74238A557BA4}" srcOrd="9" destOrd="0" presId="urn:microsoft.com/office/officeart/2005/8/layout/lProcess2"/>
    <dgm:cxn modelId="{57D01836-D51A-47E4-B005-971C7147C27D}" type="presParOf" srcId="{C71CED0A-A327-4208-9728-E4C668ED9ACC}" destId="{B63EAD2D-09E2-4C28-BA89-7C7B4AADF7A3}" srcOrd="10" destOrd="0" presId="urn:microsoft.com/office/officeart/2005/8/layout/lProcess2"/>
    <dgm:cxn modelId="{25579069-0E53-422B-AEAB-120E05E677EA}" type="presParOf" srcId="{C71CED0A-A327-4208-9728-E4C668ED9ACC}" destId="{8568FD13-F4BA-4A15-8465-B876D7E69606}" srcOrd="11" destOrd="0" presId="urn:microsoft.com/office/officeart/2005/8/layout/lProcess2"/>
    <dgm:cxn modelId="{954C65C7-28CC-4785-B579-EDD9ECE458A2}" type="presParOf" srcId="{C71CED0A-A327-4208-9728-E4C668ED9ACC}" destId="{D8661A0D-F879-48E7-A018-5FEF90721F4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19C686-AF37-4E0E-9F39-B5533BBDEE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4D230-9962-4976-941F-B000E3865D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b="1" dirty="0" smtClean="0"/>
            <a:t>Мониторинг являются основанием для оценки эффективности научно-педагогической деятельности</a:t>
          </a:r>
          <a:endParaRPr lang="ru-RU" b="1" dirty="0"/>
        </a:p>
      </dgm:t>
    </dgm:pt>
    <dgm:pt modelId="{3F9C6CDC-B6AA-4A6D-8456-66549362737C}" type="parTrans" cxnId="{D6480181-C11A-4E49-9863-B92C8E8337D4}">
      <dgm:prSet/>
      <dgm:spPr/>
      <dgm:t>
        <a:bodyPr/>
        <a:lstStyle/>
        <a:p>
          <a:endParaRPr lang="ru-RU"/>
        </a:p>
      </dgm:t>
    </dgm:pt>
    <dgm:pt modelId="{AD3EC126-A23D-4CC9-9E24-FF21CB1524AF}" type="sibTrans" cxnId="{D6480181-C11A-4E49-9863-B92C8E8337D4}">
      <dgm:prSet/>
      <dgm:spPr/>
      <dgm:t>
        <a:bodyPr/>
        <a:lstStyle/>
        <a:p>
          <a:endParaRPr lang="ru-RU"/>
        </a:p>
      </dgm:t>
    </dgm:pt>
    <dgm:pt modelId="{27992177-36D3-48B5-9DFF-F66EACA94E36}">
      <dgm:prSet custT="1"/>
      <dgm:spPr/>
      <dgm:t>
        <a:bodyPr/>
        <a:lstStyle/>
        <a:p>
          <a:pPr rtl="0"/>
          <a:r>
            <a:rPr lang="ru-RU" sz="1800" b="1" dirty="0" smtClean="0"/>
            <a:t>Проведение мониторинга научно-педагогической деятельности НПР в Университете возложено на комиссию по проведению мониторинга</a:t>
          </a:r>
          <a:endParaRPr lang="ru-RU" sz="1800" b="1" dirty="0"/>
        </a:p>
      </dgm:t>
    </dgm:pt>
    <dgm:pt modelId="{CD0044D2-016B-4CF0-8FAA-9F5BD5176590}" type="parTrans" cxnId="{609ADB13-BCDF-40CA-B7D9-9046D0ECB24E}">
      <dgm:prSet/>
      <dgm:spPr/>
      <dgm:t>
        <a:bodyPr/>
        <a:lstStyle/>
        <a:p>
          <a:endParaRPr lang="ru-RU"/>
        </a:p>
      </dgm:t>
    </dgm:pt>
    <dgm:pt modelId="{8716EAB3-6B0A-4AD6-A553-62A78A060479}" type="sibTrans" cxnId="{609ADB13-BCDF-40CA-B7D9-9046D0ECB24E}">
      <dgm:prSet/>
      <dgm:spPr/>
      <dgm:t>
        <a:bodyPr/>
        <a:lstStyle/>
        <a:p>
          <a:endParaRPr lang="ru-RU"/>
        </a:p>
      </dgm:t>
    </dgm:pt>
    <dgm:pt modelId="{CD3933D4-B30E-4CC4-8804-5C850A03F203}">
      <dgm:prSet custT="1"/>
      <dgm:spPr/>
      <dgm:t>
        <a:bodyPr/>
        <a:lstStyle/>
        <a:p>
          <a:pPr rtl="0"/>
          <a:r>
            <a:rPr lang="ru-RU" sz="1800" b="1" dirty="0" smtClean="0"/>
            <a:t>Заседания комиссии проводятся два раза в год по итогам семестра</a:t>
          </a:r>
          <a:endParaRPr lang="ru-RU" sz="1800" b="1" dirty="0"/>
        </a:p>
      </dgm:t>
    </dgm:pt>
    <dgm:pt modelId="{6BFDB10C-A2B0-4B16-B5B9-4CBD4091D996}" type="parTrans" cxnId="{F59E212C-9D1C-4AE1-8315-DFF6E6EA71A9}">
      <dgm:prSet/>
      <dgm:spPr/>
      <dgm:t>
        <a:bodyPr/>
        <a:lstStyle/>
        <a:p>
          <a:endParaRPr lang="ru-RU"/>
        </a:p>
      </dgm:t>
    </dgm:pt>
    <dgm:pt modelId="{11409F6C-2BFD-4B44-9EF8-5F35C580EFA3}" type="sibTrans" cxnId="{F59E212C-9D1C-4AE1-8315-DFF6E6EA71A9}">
      <dgm:prSet/>
      <dgm:spPr/>
      <dgm:t>
        <a:bodyPr/>
        <a:lstStyle/>
        <a:p>
          <a:endParaRPr lang="ru-RU"/>
        </a:p>
      </dgm:t>
    </dgm:pt>
    <dgm:pt modelId="{10A51EB6-0AC2-423D-9B88-3ECE6694965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b="1" dirty="0" smtClean="0"/>
            <a:t>Документы для подтверждения или изменения категории подаются ответственному секретарю комиссии</a:t>
          </a:r>
          <a:endParaRPr lang="ru-RU" b="1" dirty="0"/>
        </a:p>
      </dgm:t>
    </dgm:pt>
    <dgm:pt modelId="{53583599-0471-4611-A7AC-607B8CAEF76C}" type="parTrans" cxnId="{32FF1EBA-3FC7-4215-902C-099BE8E10FCE}">
      <dgm:prSet/>
      <dgm:spPr/>
      <dgm:t>
        <a:bodyPr/>
        <a:lstStyle/>
        <a:p>
          <a:endParaRPr lang="ru-RU"/>
        </a:p>
      </dgm:t>
    </dgm:pt>
    <dgm:pt modelId="{9A25F4A4-C6E6-417C-B88E-38BB8C72D99B}" type="sibTrans" cxnId="{32FF1EBA-3FC7-4215-902C-099BE8E10FCE}">
      <dgm:prSet/>
      <dgm:spPr/>
      <dgm:t>
        <a:bodyPr/>
        <a:lstStyle/>
        <a:p>
          <a:endParaRPr lang="ru-RU"/>
        </a:p>
      </dgm:t>
    </dgm:pt>
    <dgm:pt modelId="{2BE55AED-57F9-4E88-AA60-5EDEA50ABB0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b="1" smtClean="0"/>
            <a:t>Категории эффективности</a:t>
          </a:r>
          <a:r>
            <a:rPr lang="ru-RU" smtClean="0"/>
            <a:t>:</a:t>
          </a:r>
          <a:endParaRPr lang="ru-RU" dirty="0"/>
        </a:p>
      </dgm:t>
    </dgm:pt>
    <dgm:pt modelId="{C0DCA744-ECE9-46EE-8602-09398A98F0F1}" type="parTrans" cxnId="{4ABFE7B1-0FF7-43DC-894A-916FF3B11D2A}">
      <dgm:prSet/>
      <dgm:spPr/>
      <dgm:t>
        <a:bodyPr/>
        <a:lstStyle/>
        <a:p>
          <a:endParaRPr lang="ru-RU"/>
        </a:p>
      </dgm:t>
    </dgm:pt>
    <dgm:pt modelId="{92931298-350C-41CF-A874-A2F971E8D398}" type="sibTrans" cxnId="{4ABFE7B1-0FF7-43DC-894A-916FF3B11D2A}">
      <dgm:prSet/>
      <dgm:spPr/>
      <dgm:t>
        <a:bodyPr/>
        <a:lstStyle/>
        <a:p>
          <a:endParaRPr lang="ru-RU"/>
        </a:p>
      </dgm:t>
    </dgm:pt>
    <dgm:pt modelId="{FA2BCF32-72E7-4717-98C1-91C996ACF8AE}">
      <dgm:prSet custT="1"/>
      <dgm:spPr/>
      <dgm:t>
        <a:bodyPr/>
        <a:lstStyle/>
        <a:p>
          <a:pPr rtl="0"/>
          <a:r>
            <a:rPr lang="ru-RU" sz="1800" b="1" dirty="0" smtClean="0"/>
            <a:t>1 категория – высокая эффективность научно-педагогической деятельности </a:t>
          </a:r>
          <a:endParaRPr lang="ru-RU" sz="1800" b="1" dirty="0"/>
        </a:p>
      </dgm:t>
    </dgm:pt>
    <dgm:pt modelId="{2158E84D-DBBF-4DD0-998F-A1648B99094E}" type="parTrans" cxnId="{0763F46F-7CF0-4170-925D-A35FFEA39956}">
      <dgm:prSet/>
      <dgm:spPr/>
      <dgm:t>
        <a:bodyPr/>
        <a:lstStyle/>
        <a:p>
          <a:endParaRPr lang="ru-RU"/>
        </a:p>
      </dgm:t>
    </dgm:pt>
    <dgm:pt modelId="{1712DD4D-86D5-43A0-A952-F06CF254AA8C}" type="sibTrans" cxnId="{0763F46F-7CF0-4170-925D-A35FFEA39956}">
      <dgm:prSet/>
      <dgm:spPr/>
      <dgm:t>
        <a:bodyPr/>
        <a:lstStyle/>
        <a:p>
          <a:endParaRPr lang="ru-RU"/>
        </a:p>
      </dgm:t>
    </dgm:pt>
    <dgm:pt modelId="{5D47963E-BBF5-46DF-BE9C-1B45168C7F71}">
      <dgm:prSet custT="1"/>
      <dgm:spPr/>
      <dgm:t>
        <a:bodyPr/>
        <a:lstStyle/>
        <a:p>
          <a:pPr rtl="0"/>
          <a:r>
            <a:rPr lang="ru-RU" sz="1800" b="1" dirty="0" smtClean="0"/>
            <a:t>2 категория – удовлетворительная эффективность научно-педагогической деятельности</a:t>
          </a:r>
          <a:endParaRPr lang="ru-RU" sz="1800" b="1" dirty="0"/>
        </a:p>
      </dgm:t>
    </dgm:pt>
    <dgm:pt modelId="{39E9CA66-7805-453B-8DCC-C7CD2C56A2FE}" type="parTrans" cxnId="{42E70722-764E-4631-85F5-4D46E972B6F9}">
      <dgm:prSet/>
      <dgm:spPr/>
      <dgm:t>
        <a:bodyPr/>
        <a:lstStyle/>
        <a:p>
          <a:endParaRPr lang="ru-RU"/>
        </a:p>
      </dgm:t>
    </dgm:pt>
    <dgm:pt modelId="{DC9ECA0C-3B4E-47EC-AD74-64A818075DFF}" type="sibTrans" cxnId="{42E70722-764E-4631-85F5-4D46E972B6F9}">
      <dgm:prSet/>
      <dgm:spPr/>
      <dgm:t>
        <a:bodyPr/>
        <a:lstStyle/>
        <a:p>
          <a:endParaRPr lang="ru-RU"/>
        </a:p>
      </dgm:t>
    </dgm:pt>
    <dgm:pt modelId="{96ED0A7F-0B9D-4B80-95DF-1A3518F3E89B}">
      <dgm:prSet custT="1"/>
      <dgm:spPr/>
      <dgm:t>
        <a:bodyPr/>
        <a:lstStyle/>
        <a:p>
          <a:pPr rtl="0"/>
          <a:r>
            <a:rPr lang="ru-RU" sz="1800" b="1" dirty="0" smtClean="0"/>
            <a:t>3 категория – низкая эффективность научно-педагогической деятельности</a:t>
          </a:r>
          <a:endParaRPr lang="ru-RU" sz="1800" b="1" dirty="0"/>
        </a:p>
      </dgm:t>
    </dgm:pt>
    <dgm:pt modelId="{14E61553-6244-459A-8F85-8B96A17DBE04}" type="parTrans" cxnId="{1069BF22-1B98-4481-AC2D-C1F0D9EF9EDB}">
      <dgm:prSet/>
      <dgm:spPr/>
      <dgm:t>
        <a:bodyPr/>
        <a:lstStyle/>
        <a:p>
          <a:endParaRPr lang="ru-RU"/>
        </a:p>
      </dgm:t>
    </dgm:pt>
    <dgm:pt modelId="{E4726ED9-102B-4921-B482-BDE81260AB99}" type="sibTrans" cxnId="{1069BF22-1B98-4481-AC2D-C1F0D9EF9EDB}">
      <dgm:prSet/>
      <dgm:spPr/>
      <dgm:t>
        <a:bodyPr/>
        <a:lstStyle/>
        <a:p>
          <a:endParaRPr lang="ru-RU"/>
        </a:p>
      </dgm:t>
    </dgm:pt>
    <dgm:pt modelId="{DA0B60DB-401C-42EB-957E-ADD553FA666E}">
      <dgm:prSet custT="1"/>
      <dgm:spPr/>
      <dgm:t>
        <a:bodyPr/>
        <a:lstStyle/>
        <a:p>
          <a:pPr rtl="0"/>
          <a:r>
            <a:rPr lang="ru-RU" sz="1800" b="1" dirty="0" smtClean="0"/>
            <a:t>Мониторинг эффективности проводится ежегодно по показателям за предыдущие периоды</a:t>
          </a:r>
          <a:endParaRPr lang="ru-RU" sz="1800" b="1" dirty="0"/>
        </a:p>
      </dgm:t>
    </dgm:pt>
    <dgm:pt modelId="{A64C0CEC-DAC9-4F06-9406-02B56524D86A}" type="parTrans" cxnId="{16391FDC-D3B5-49F8-8D68-F31487A23D6A}">
      <dgm:prSet/>
      <dgm:spPr/>
      <dgm:t>
        <a:bodyPr/>
        <a:lstStyle/>
        <a:p>
          <a:endParaRPr lang="ru-RU"/>
        </a:p>
      </dgm:t>
    </dgm:pt>
    <dgm:pt modelId="{997B1512-A3AF-41BF-BAF3-8B035911792E}" type="sibTrans" cxnId="{16391FDC-D3B5-49F8-8D68-F31487A23D6A}">
      <dgm:prSet/>
      <dgm:spPr/>
      <dgm:t>
        <a:bodyPr/>
        <a:lstStyle/>
        <a:p>
          <a:endParaRPr lang="ru-RU"/>
        </a:p>
      </dgm:t>
    </dgm:pt>
    <dgm:pt modelId="{FE5C44FA-3A29-4393-A732-F91A7F3348B5}">
      <dgm:prSet custT="1"/>
      <dgm:spPr/>
      <dgm:t>
        <a:bodyPr/>
        <a:lstStyle/>
        <a:p>
          <a:pPr rtl="0"/>
          <a:r>
            <a:rPr lang="ru-RU" sz="1800" b="1" dirty="0" smtClean="0"/>
            <a:t>Состав комиссии утверждается приказом ректора Университета</a:t>
          </a:r>
          <a:endParaRPr lang="ru-RU" sz="1800" b="1" dirty="0"/>
        </a:p>
      </dgm:t>
    </dgm:pt>
    <dgm:pt modelId="{96196DDB-FA7A-4929-A2C7-F08489C35CBD}" type="parTrans" cxnId="{3AA1FF47-3062-42B7-83D5-B69D13F594FC}">
      <dgm:prSet/>
      <dgm:spPr/>
      <dgm:t>
        <a:bodyPr/>
        <a:lstStyle/>
        <a:p>
          <a:endParaRPr lang="ru-RU"/>
        </a:p>
      </dgm:t>
    </dgm:pt>
    <dgm:pt modelId="{ED34CFE7-8E2C-4D3D-AD51-6DA9D96C7387}" type="sibTrans" cxnId="{3AA1FF47-3062-42B7-83D5-B69D13F594FC}">
      <dgm:prSet/>
      <dgm:spPr/>
      <dgm:t>
        <a:bodyPr/>
        <a:lstStyle/>
        <a:p>
          <a:endParaRPr lang="ru-RU"/>
        </a:p>
      </dgm:t>
    </dgm:pt>
    <dgm:pt modelId="{AF412291-E727-4572-9B9F-B154B905CC4B}" type="pres">
      <dgm:prSet presAssocID="{B619C686-AF37-4E0E-9F39-B5533BBDEE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7E1CF-D364-4FC2-B5C6-B3C87AB528FD}" type="pres">
      <dgm:prSet presAssocID="{8D54D230-9962-4976-941F-B000E3865D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CE3F2-7D9C-46AB-9ADD-E049E4B0446B}" type="pres">
      <dgm:prSet presAssocID="{8D54D230-9962-4976-941F-B000E3865D6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47034-BC09-4A0B-BF2F-FDD8452637E4}" type="pres">
      <dgm:prSet presAssocID="{10A51EB6-0AC2-423D-9B88-3ECE669496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241C2-227E-4BA1-9F85-68ACF0B78820}" type="pres">
      <dgm:prSet presAssocID="{9A25F4A4-C6E6-417C-B88E-38BB8C72D99B}" presName="spacer" presStyleCnt="0"/>
      <dgm:spPr/>
    </dgm:pt>
    <dgm:pt modelId="{7760AF1B-C29B-4D20-8FE3-87CF3EB0D38E}" type="pres">
      <dgm:prSet presAssocID="{2BE55AED-57F9-4E88-AA60-5EDEA50ABB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EEAEF-5E3B-4063-8E83-BB3E03C80687}" type="pres">
      <dgm:prSet presAssocID="{2BE55AED-57F9-4E88-AA60-5EDEA50ABB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F0F66-A3BA-4C9E-A7D3-283A5188B647}" type="presOf" srcId="{8D54D230-9962-4976-941F-B000E3865D6C}" destId="{BA97E1CF-D364-4FC2-B5C6-B3C87AB528FD}" srcOrd="0" destOrd="0" presId="urn:microsoft.com/office/officeart/2005/8/layout/vList2"/>
    <dgm:cxn modelId="{0763F46F-7CF0-4170-925D-A35FFEA39956}" srcId="{2BE55AED-57F9-4E88-AA60-5EDEA50ABB04}" destId="{FA2BCF32-72E7-4717-98C1-91C996ACF8AE}" srcOrd="0" destOrd="0" parTransId="{2158E84D-DBBF-4DD0-998F-A1648B99094E}" sibTransId="{1712DD4D-86D5-43A0-A952-F06CF254AA8C}"/>
    <dgm:cxn modelId="{7176D100-BB16-47D0-8A03-9D353A04B515}" type="presOf" srcId="{2BE55AED-57F9-4E88-AA60-5EDEA50ABB04}" destId="{7760AF1B-C29B-4D20-8FE3-87CF3EB0D38E}" srcOrd="0" destOrd="0" presId="urn:microsoft.com/office/officeart/2005/8/layout/vList2"/>
    <dgm:cxn modelId="{5F2A1327-9760-49F5-A3AD-83E162B7C63E}" type="presOf" srcId="{FA2BCF32-72E7-4717-98C1-91C996ACF8AE}" destId="{F51EEAEF-5E3B-4063-8E83-BB3E03C80687}" srcOrd="0" destOrd="0" presId="urn:microsoft.com/office/officeart/2005/8/layout/vList2"/>
    <dgm:cxn modelId="{6C4C1B19-5F29-462B-8A72-73A309A686B7}" type="presOf" srcId="{96ED0A7F-0B9D-4B80-95DF-1A3518F3E89B}" destId="{F51EEAEF-5E3B-4063-8E83-BB3E03C80687}" srcOrd="0" destOrd="2" presId="urn:microsoft.com/office/officeart/2005/8/layout/vList2"/>
    <dgm:cxn modelId="{32FF1EBA-3FC7-4215-902C-099BE8E10FCE}" srcId="{B619C686-AF37-4E0E-9F39-B5533BBDEEC3}" destId="{10A51EB6-0AC2-423D-9B88-3ECE66949656}" srcOrd="1" destOrd="0" parTransId="{53583599-0471-4611-A7AC-607B8CAEF76C}" sibTransId="{9A25F4A4-C6E6-417C-B88E-38BB8C72D99B}"/>
    <dgm:cxn modelId="{4ABFE7B1-0FF7-43DC-894A-916FF3B11D2A}" srcId="{B619C686-AF37-4E0E-9F39-B5533BBDEEC3}" destId="{2BE55AED-57F9-4E88-AA60-5EDEA50ABB04}" srcOrd="2" destOrd="0" parTransId="{C0DCA744-ECE9-46EE-8602-09398A98F0F1}" sibTransId="{92931298-350C-41CF-A874-A2F971E8D398}"/>
    <dgm:cxn modelId="{F026C345-8DFA-41AE-911F-FD62962EC7BE}" type="presOf" srcId="{FE5C44FA-3A29-4393-A732-F91A7F3348B5}" destId="{64ECE3F2-7D9C-46AB-9ADD-E049E4B0446B}" srcOrd="0" destOrd="1" presId="urn:microsoft.com/office/officeart/2005/8/layout/vList2"/>
    <dgm:cxn modelId="{9E1F3033-3EC6-496E-906D-1BFFB5ABE47F}" type="presOf" srcId="{DA0B60DB-401C-42EB-957E-ADD553FA666E}" destId="{64ECE3F2-7D9C-46AB-9ADD-E049E4B0446B}" srcOrd="0" destOrd="2" presId="urn:microsoft.com/office/officeart/2005/8/layout/vList2"/>
    <dgm:cxn modelId="{A8573027-F1E0-4D8D-AD1A-0084F8629362}" type="presOf" srcId="{CD3933D4-B30E-4CC4-8804-5C850A03F203}" destId="{64ECE3F2-7D9C-46AB-9ADD-E049E4B0446B}" srcOrd="0" destOrd="3" presId="urn:microsoft.com/office/officeart/2005/8/layout/vList2"/>
    <dgm:cxn modelId="{F59E212C-9D1C-4AE1-8315-DFF6E6EA71A9}" srcId="{8D54D230-9962-4976-941F-B000E3865D6C}" destId="{CD3933D4-B30E-4CC4-8804-5C850A03F203}" srcOrd="3" destOrd="0" parTransId="{6BFDB10C-A2B0-4B16-B5B9-4CBD4091D996}" sibTransId="{11409F6C-2BFD-4B44-9EF8-5F35C580EFA3}"/>
    <dgm:cxn modelId="{A61E6899-9AB1-4EA5-8962-57300ED44964}" type="presOf" srcId="{B619C686-AF37-4E0E-9F39-B5533BBDEEC3}" destId="{AF412291-E727-4572-9B9F-B154B905CC4B}" srcOrd="0" destOrd="0" presId="urn:microsoft.com/office/officeart/2005/8/layout/vList2"/>
    <dgm:cxn modelId="{42E70722-764E-4631-85F5-4D46E972B6F9}" srcId="{2BE55AED-57F9-4E88-AA60-5EDEA50ABB04}" destId="{5D47963E-BBF5-46DF-BE9C-1B45168C7F71}" srcOrd="1" destOrd="0" parTransId="{39E9CA66-7805-453B-8DCC-C7CD2C56A2FE}" sibTransId="{DC9ECA0C-3B4E-47EC-AD74-64A818075DFF}"/>
    <dgm:cxn modelId="{1069BF22-1B98-4481-AC2D-C1F0D9EF9EDB}" srcId="{2BE55AED-57F9-4E88-AA60-5EDEA50ABB04}" destId="{96ED0A7F-0B9D-4B80-95DF-1A3518F3E89B}" srcOrd="2" destOrd="0" parTransId="{14E61553-6244-459A-8F85-8B96A17DBE04}" sibTransId="{E4726ED9-102B-4921-B482-BDE81260AB99}"/>
    <dgm:cxn modelId="{609ADB13-BCDF-40CA-B7D9-9046D0ECB24E}" srcId="{8D54D230-9962-4976-941F-B000E3865D6C}" destId="{27992177-36D3-48B5-9DFF-F66EACA94E36}" srcOrd="0" destOrd="0" parTransId="{CD0044D2-016B-4CF0-8FAA-9F5BD5176590}" sibTransId="{8716EAB3-6B0A-4AD6-A553-62A78A060479}"/>
    <dgm:cxn modelId="{B84851D9-78A7-437F-A61C-7AF7DB7C17DB}" type="presOf" srcId="{27992177-36D3-48B5-9DFF-F66EACA94E36}" destId="{64ECE3F2-7D9C-46AB-9ADD-E049E4B0446B}" srcOrd="0" destOrd="0" presId="urn:microsoft.com/office/officeart/2005/8/layout/vList2"/>
    <dgm:cxn modelId="{D6480181-C11A-4E49-9863-B92C8E8337D4}" srcId="{B619C686-AF37-4E0E-9F39-B5533BBDEEC3}" destId="{8D54D230-9962-4976-941F-B000E3865D6C}" srcOrd="0" destOrd="0" parTransId="{3F9C6CDC-B6AA-4A6D-8456-66549362737C}" sibTransId="{AD3EC126-A23D-4CC9-9E24-FF21CB1524AF}"/>
    <dgm:cxn modelId="{67C59F59-372D-49FF-928D-5F407B8236F6}" type="presOf" srcId="{10A51EB6-0AC2-423D-9B88-3ECE66949656}" destId="{AB347034-BC09-4A0B-BF2F-FDD8452637E4}" srcOrd="0" destOrd="0" presId="urn:microsoft.com/office/officeart/2005/8/layout/vList2"/>
    <dgm:cxn modelId="{1BBBD669-2F37-4CA4-8150-37D2A9AE5DC0}" type="presOf" srcId="{5D47963E-BBF5-46DF-BE9C-1B45168C7F71}" destId="{F51EEAEF-5E3B-4063-8E83-BB3E03C80687}" srcOrd="0" destOrd="1" presId="urn:microsoft.com/office/officeart/2005/8/layout/vList2"/>
    <dgm:cxn modelId="{16391FDC-D3B5-49F8-8D68-F31487A23D6A}" srcId="{8D54D230-9962-4976-941F-B000E3865D6C}" destId="{DA0B60DB-401C-42EB-957E-ADD553FA666E}" srcOrd="2" destOrd="0" parTransId="{A64C0CEC-DAC9-4F06-9406-02B56524D86A}" sibTransId="{997B1512-A3AF-41BF-BAF3-8B035911792E}"/>
    <dgm:cxn modelId="{3AA1FF47-3062-42B7-83D5-B69D13F594FC}" srcId="{8D54D230-9962-4976-941F-B000E3865D6C}" destId="{FE5C44FA-3A29-4393-A732-F91A7F3348B5}" srcOrd="1" destOrd="0" parTransId="{96196DDB-FA7A-4929-A2C7-F08489C35CBD}" sibTransId="{ED34CFE7-8E2C-4D3D-AD51-6DA9D96C7387}"/>
    <dgm:cxn modelId="{F99AF603-B166-4F16-8D5C-337957D3BE15}" type="presParOf" srcId="{AF412291-E727-4572-9B9F-B154B905CC4B}" destId="{BA97E1CF-D364-4FC2-B5C6-B3C87AB528FD}" srcOrd="0" destOrd="0" presId="urn:microsoft.com/office/officeart/2005/8/layout/vList2"/>
    <dgm:cxn modelId="{1916B1D2-F570-40E0-AEBA-0E75C740295E}" type="presParOf" srcId="{AF412291-E727-4572-9B9F-B154B905CC4B}" destId="{64ECE3F2-7D9C-46AB-9ADD-E049E4B0446B}" srcOrd="1" destOrd="0" presId="urn:microsoft.com/office/officeart/2005/8/layout/vList2"/>
    <dgm:cxn modelId="{51942486-88E2-453B-AEB8-F58DCFA1E968}" type="presParOf" srcId="{AF412291-E727-4572-9B9F-B154B905CC4B}" destId="{AB347034-BC09-4A0B-BF2F-FDD8452637E4}" srcOrd="2" destOrd="0" presId="urn:microsoft.com/office/officeart/2005/8/layout/vList2"/>
    <dgm:cxn modelId="{8588682E-36A8-4B5D-B262-5B170D6CE640}" type="presParOf" srcId="{AF412291-E727-4572-9B9F-B154B905CC4B}" destId="{0DD241C2-227E-4BA1-9F85-68ACF0B78820}" srcOrd="3" destOrd="0" presId="urn:microsoft.com/office/officeart/2005/8/layout/vList2"/>
    <dgm:cxn modelId="{8B90E9AF-D9D9-4C5E-9202-C3E325C68736}" type="presParOf" srcId="{AF412291-E727-4572-9B9F-B154B905CC4B}" destId="{7760AF1B-C29B-4D20-8FE3-87CF3EB0D38E}" srcOrd="4" destOrd="0" presId="urn:microsoft.com/office/officeart/2005/8/layout/vList2"/>
    <dgm:cxn modelId="{621A5DD5-6E0E-4FCC-8EE1-C6EA3650225E}" type="presParOf" srcId="{AF412291-E727-4572-9B9F-B154B905CC4B}" destId="{F51EEAEF-5E3B-4063-8E83-BB3E03C806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B7F8BD-D6C2-4946-BF39-A67775FA1E26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4D101-776C-C748-A744-0B94AADC5E33}">
      <dgm:prSet phldrT="[Текст]"/>
      <dgm:spPr/>
      <dgm:t>
        <a:bodyPr/>
        <a:lstStyle/>
        <a:p>
          <a:r>
            <a:rPr lang="ru-RU" dirty="0" smtClean="0"/>
            <a:t>Миссия и цели вуза</a:t>
          </a:r>
          <a:endParaRPr lang="ru-RU" dirty="0"/>
        </a:p>
      </dgm:t>
    </dgm:pt>
    <dgm:pt modelId="{51FA8BB9-2DAD-4A4C-B30D-FB8D9CF8DD54}" type="parTrans" cxnId="{A1FCA62C-C355-5C44-B6AA-BC419C93F631}">
      <dgm:prSet/>
      <dgm:spPr/>
      <dgm:t>
        <a:bodyPr/>
        <a:lstStyle/>
        <a:p>
          <a:endParaRPr lang="ru-RU"/>
        </a:p>
      </dgm:t>
    </dgm:pt>
    <dgm:pt modelId="{61B0E398-07BA-DC4E-AEAC-AD9784D80A93}" type="sibTrans" cxnId="{A1FCA62C-C355-5C44-B6AA-BC419C93F631}">
      <dgm:prSet/>
      <dgm:spPr/>
      <dgm:t>
        <a:bodyPr/>
        <a:lstStyle/>
        <a:p>
          <a:endParaRPr lang="ru-RU"/>
        </a:p>
      </dgm:t>
    </dgm:pt>
    <dgm:pt modelId="{B781F620-F185-4A4D-9C77-A7B3DEC67BC9}">
      <dgm:prSet phldrT="[Текст]"/>
      <dgm:spPr/>
      <dgm:t>
        <a:bodyPr/>
        <a:lstStyle/>
        <a:p>
          <a:r>
            <a:rPr lang="ru-RU" dirty="0" smtClean="0"/>
            <a:t>Определение «ниши» вуза,</a:t>
          </a:r>
        </a:p>
        <a:p>
          <a:r>
            <a:rPr lang="ru-RU" dirty="0" smtClean="0"/>
            <a:t>Оценка слабых и сильных сторон вуза</a:t>
          </a:r>
        </a:p>
      </dgm:t>
    </dgm:pt>
    <dgm:pt modelId="{BE3E54AA-0DFF-A24E-B82A-B7955960423B}" type="parTrans" cxnId="{018D7928-C74C-5E48-9DA0-D638AD562B0A}">
      <dgm:prSet/>
      <dgm:spPr/>
      <dgm:t>
        <a:bodyPr/>
        <a:lstStyle/>
        <a:p>
          <a:endParaRPr lang="ru-RU"/>
        </a:p>
      </dgm:t>
    </dgm:pt>
    <dgm:pt modelId="{CEDC3B57-5325-9D4D-8AAD-77068736FB1D}" type="sibTrans" cxnId="{018D7928-C74C-5E48-9DA0-D638AD562B0A}">
      <dgm:prSet/>
      <dgm:spPr/>
      <dgm:t>
        <a:bodyPr/>
        <a:lstStyle/>
        <a:p>
          <a:endParaRPr lang="ru-RU"/>
        </a:p>
      </dgm:t>
    </dgm:pt>
    <dgm:pt modelId="{7EB9DE4C-3D44-B049-800A-76C2DE11C3BF}">
      <dgm:prSet phldrT="[Текст]"/>
      <dgm:spPr/>
      <dgm:t>
        <a:bodyPr/>
        <a:lstStyle/>
        <a:p>
          <a:r>
            <a:rPr lang="ru-RU" dirty="0" smtClean="0"/>
            <a:t>Кадровая политика</a:t>
          </a:r>
          <a:endParaRPr lang="ru-RU" dirty="0"/>
        </a:p>
      </dgm:t>
    </dgm:pt>
    <dgm:pt modelId="{282E747C-E802-2543-B6DD-2FE7D359A2EE}" type="parTrans" cxnId="{17A151E8-4E5F-1B43-85E5-C8323A02FA94}">
      <dgm:prSet/>
      <dgm:spPr/>
      <dgm:t>
        <a:bodyPr/>
        <a:lstStyle/>
        <a:p>
          <a:endParaRPr lang="ru-RU"/>
        </a:p>
      </dgm:t>
    </dgm:pt>
    <dgm:pt modelId="{43A0B414-3C58-4F4B-9459-0C9BE680C8D7}" type="sibTrans" cxnId="{17A151E8-4E5F-1B43-85E5-C8323A02FA94}">
      <dgm:prSet/>
      <dgm:spPr/>
      <dgm:t>
        <a:bodyPr/>
        <a:lstStyle/>
        <a:p>
          <a:endParaRPr lang="ru-RU"/>
        </a:p>
      </dgm:t>
    </dgm:pt>
    <dgm:pt modelId="{70A8BA3B-1DF1-2D44-BAF5-CEE881DABD23}">
      <dgm:prSet phldrT="[Текст]"/>
      <dgm:spPr/>
      <dgm:t>
        <a:bodyPr/>
        <a:lstStyle/>
        <a:p>
          <a:r>
            <a:rPr lang="ru-RU" b="0" dirty="0" smtClean="0"/>
            <a:t>Формирование целей и задач кадровой политики</a:t>
          </a:r>
        </a:p>
        <a:p>
          <a:r>
            <a:rPr lang="ru-RU" b="0" dirty="0" smtClean="0"/>
            <a:t>Определение требований к преподавателям</a:t>
          </a:r>
        </a:p>
      </dgm:t>
    </dgm:pt>
    <dgm:pt modelId="{F174EC04-3A6F-A04C-8C7F-6C04409D9C5D}" type="parTrans" cxnId="{A588C3F1-A579-484E-875C-BF41F18DE64E}">
      <dgm:prSet/>
      <dgm:spPr/>
      <dgm:t>
        <a:bodyPr/>
        <a:lstStyle/>
        <a:p>
          <a:endParaRPr lang="ru-RU"/>
        </a:p>
      </dgm:t>
    </dgm:pt>
    <dgm:pt modelId="{04D60C47-4477-7A4F-8AFE-6F888E3384AC}" type="sibTrans" cxnId="{A588C3F1-A579-484E-875C-BF41F18DE64E}">
      <dgm:prSet/>
      <dgm:spPr/>
      <dgm:t>
        <a:bodyPr/>
        <a:lstStyle/>
        <a:p>
          <a:endParaRPr lang="ru-RU"/>
        </a:p>
      </dgm:t>
    </dgm:pt>
    <dgm:pt modelId="{12DD8F79-A8B1-B04C-BDBA-2F3FA39C69EB}">
      <dgm:prSet phldrT="[Текст]"/>
      <dgm:spPr/>
      <dgm:t>
        <a:bodyPr/>
        <a:lstStyle/>
        <a:p>
          <a:r>
            <a:rPr lang="ru-RU" dirty="0" smtClean="0"/>
            <a:t>Модель контракта</a:t>
          </a:r>
          <a:endParaRPr lang="ru-RU" dirty="0"/>
        </a:p>
      </dgm:t>
    </dgm:pt>
    <dgm:pt modelId="{E79CAEDA-04B2-4C4E-AC7F-C0628A694DB9}" type="parTrans" cxnId="{B1AD8E6D-37D7-5648-A57E-1608054487CA}">
      <dgm:prSet/>
      <dgm:spPr/>
      <dgm:t>
        <a:bodyPr/>
        <a:lstStyle/>
        <a:p>
          <a:endParaRPr lang="ru-RU"/>
        </a:p>
      </dgm:t>
    </dgm:pt>
    <dgm:pt modelId="{43C7CB3F-1B98-254D-ACC8-B7BCFBB54279}" type="sibTrans" cxnId="{B1AD8E6D-37D7-5648-A57E-1608054487CA}">
      <dgm:prSet/>
      <dgm:spPr/>
      <dgm:t>
        <a:bodyPr/>
        <a:lstStyle/>
        <a:p>
          <a:endParaRPr lang="ru-RU"/>
        </a:p>
      </dgm:t>
    </dgm:pt>
    <dgm:pt modelId="{BB5E4A15-6CF2-DC40-9B4D-C70B794A00E8}">
      <dgm:prSet phldrT="[Текст]"/>
      <dgm:spPr/>
      <dgm:t>
        <a:bodyPr/>
        <a:lstStyle/>
        <a:p>
          <a:r>
            <a:rPr lang="ru-RU" dirty="0" smtClean="0"/>
            <a:t>Определение обязанностей, показателей результативности работы, размера и структуры надбавок</a:t>
          </a:r>
          <a:endParaRPr lang="ru-RU" dirty="0"/>
        </a:p>
      </dgm:t>
    </dgm:pt>
    <dgm:pt modelId="{1158738C-7ED0-D440-8201-06DA17B91960}" type="parTrans" cxnId="{EC5EDC2B-7D45-8E43-A481-297779B16D88}">
      <dgm:prSet/>
      <dgm:spPr/>
      <dgm:t>
        <a:bodyPr/>
        <a:lstStyle/>
        <a:p>
          <a:endParaRPr lang="ru-RU"/>
        </a:p>
      </dgm:t>
    </dgm:pt>
    <dgm:pt modelId="{42570179-C064-0948-B597-48610A037C85}" type="sibTrans" cxnId="{EC5EDC2B-7D45-8E43-A481-297779B16D88}">
      <dgm:prSet/>
      <dgm:spPr/>
      <dgm:t>
        <a:bodyPr/>
        <a:lstStyle/>
        <a:p>
          <a:endParaRPr lang="ru-RU"/>
        </a:p>
      </dgm:t>
    </dgm:pt>
    <dgm:pt modelId="{3CC2F829-355C-2245-8D76-63681740E63B}" type="pres">
      <dgm:prSet presAssocID="{0EB7F8BD-D6C2-4946-BF39-A67775FA1E2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B81A6A-5435-2D4D-9399-464B14E3CAA7}" type="pres">
      <dgm:prSet presAssocID="{8AE4D101-776C-C748-A744-0B94AADC5E3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69DE9-50B9-CC45-9E58-6EB89875D5A5}" type="pres">
      <dgm:prSet presAssocID="{8AE4D101-776C-C748-A744-0B94AADC5E3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FF12A-6501-3541-8050-6126B7FE2E35}" type="pres">
      <dgm:prSet presAssocID="{7EB9DE4C-3D44-B049-800A-76C2DE11C3B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3EB8-C001-8F47-B01B-2612B34D1694}" type="pres">
      <dgm:prSet presAssocID="{7EB9DE4C-3D44-B049-800A-76C2DE11C3B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DCB08-6D94-394B-81DA-1FE2DB196590}" type="pres">
      <dgm:prSet presAssocID="{12DD8F79-A8B1-B04C-BDBA-2F3FA39C69E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E5C21-760A-9743-A759-79C29BFD553A}" type="pres">
      <dgm:prSet presAssocID="{12DD8F79-A8B1-B04C-BDBA-2F3FA39C69E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D8E6D-37D7-5648-A57E-1608054487CA}" srcId="{0EB7F8BD-D6C2-4946-BF39-A67775FA1E26}" destId="{12DD8F79-A8B1-B04C-BDBA-2F3FA39C69EB}" srcOrd="2" destOrd="0" parTransId="{E79CAEDA-04B2-4C4E-AC7F-C0628A694DB9}" sibTransId="{43C7CB3F-1B98-254D-ACC8-B7BCFBB54279}"/>
    <dgm:cxn modelId="{3B7BEE78-85A5-4C27-A78F-8B00A30BC601}" type="presOf" srcId="{BB5E4A15-6CF2-DC40-9B4D-C70B794A00E8}" destId="{AA2E5C21-760A-9743-A759-79C29BFD553A}" srcOrd="0" destOrd="0" presId="urn:microsoft.com/office/officeart/2009/3/layout/IncreasingArrowsProcess"/>
    <dgm:cxn modelId="{018D7928-C74C-5E48-9DA0-D638AD562B0A}" srcId="{8AE4D101-776C-C748-A744-0B94AADC5E33}" destId="{B781F620-F185-4A4D-9C77-A7B3DEC67BC9}" srcOrd="0" destOrd="0" parTransId="{BE3E54AA-0DFF-A24E-B82A-B7955960423B}" sibTransId="{CEDC3B57-5325-9D4D-8AAD-77068736FB1D}"/>
    <dgm:cxn modelId="{7E1265F6-0B07-494C-9A5F-5BDBE735FDE9}" type="presOf" srcId="{12DD8F79-A8B1-B04C-BDBA-2F3FA39C69EB}" destId="{520DCB08-6D94-394B-81DA-1FE2DB196590}" srcOrd="0" destOrd="0" presId="urn:microsoft.com/office/officeart/2009/3/layout/IncreasingArrowsProcess"/>
    <dgm:cxn modelId="{7733E131-3176-402A-B107-3ADAFE067B0F}" type="presOf" srcId="{B781F620-F185-4A4D-9C77-A7B3DEC67BC9}" destId="{30669DE9-50B9-CC45-9E58-6EB89875D5A5}" srcOrd="0" destOrd="0" presId="urn:microsoft.com/office/officeart/2009/3/layout/IncreasingArrowsProcess"/>
    <dgm:cxn modelId="{17A151E8-4E5F-1B43-85E5-C8323A02FA94}" srcId="{0EB7F8BD-D6C2-4946-BF39-A67775FA1E26}" destId="{7EB9DE4C-3D44-B049-800A-76C2DE11C3BF}" srcOrd="1" destOrd="0" parTransId="{282E747C-E802-2543-B6DD-2FE7D359A2EE}" sibTransId="{43A0B414-3C58-4F4B-9459-0C9BE680C8D7}"/>
    <dgm:cxn modelId="{FEE518EF-ABBE-4A26-85DD-7A0ADD882037}" type="presOf" srcId="{8AE4D101-776C-C748-A744-0B94AADC5E33}" destId="{6FB81A6A-5435-2D4D-9399-464B14E3CAA7}" srcOrd="0" destOrd="0" presId="urn:microsoft.com/office/officeart/2009/3/layout/IncreasingArrowsProcess"/>
    <dgm:cxn modelId="{A588C3F1-A579-484E-875C-BF41F18DE64E}" srcId="{7EB9DE4C-3D44-B049-800A-76C2DE11C3BF}" destId="{70A8BA3B-1DF1-2D44-BAF5-CEE881DABD23}" srcOrd="0" destOrd="0" parTransId="{F174EC04-3A6F-A04C-8C7F-6C04409D9C5D}" sibTransId="{04D60C47-4477-7A4F-8AFE-6F888E3384AC}"/>
    <dgm:cxn modelId="{EC5EDC2B-7D45-8E43-A481-297779B16D88}" srcId="{12DD8F79-A8B1-B04C-BDBA-2F3FA39C69EB}" destId="{BB5E4A15-6CF2-DC40-9B4D-C70B794A00E8}" srcOrd="0" destOrd="0" parTransId="{1158738C-7ED0-D440-8201-06DA17B91960}" sibTransId="{42570179-C064-0948-B597-48610A037C85}"/>
    <dgm:cxn modelId="{D93F0161-4AC9-45B4-86F5-745C417D65C0}" type="presOf" srcId="{7EB9DE4C-3D44-B049-800A-76C2DE11C3BF}" destId="{5D7FF12A-6501-3541-8050-6126B7FE2E35}" srcOrd="0" destOrd="0" presId="urn:microsoft.com/office/officeart/2009/3/layout/IncreasingArrowsProcess"/>
    <dgm:cxn modelId="{116D276D-7677-49DA-BC27-E3919425D061}" type="presOf" srcId="{70A8BA3B-1DF1-2D44-BAF5-CEE881DABD23}" destId="{ECDB3EB8-C001-8F47-B01B-2612B34D1694}" srcOrd="0" destOrd="0" presId="urn:microsoft.com/office/officeart/2009/3/layout/IncreasingArrowsProcess"/>
    <dgm:cxn modelId="{A1FCA62C-C355-5C44-B6AA-BC419C93F631}" srcId="{0EB7F8BD-D6C2-4946-BF39-A67775FA1E26}" destId="{8AE4D101-776C-C748-A744-0B94AADC5E33}" srcOrd="0" destOrd="0" parTransId="{51FA8BB9-2DAD-4A4C-B30D-FB8D9CF8DD54}" sibTransId="{61B0E398-07BA-DC4E-AEAC-AD9784D80A93}"/>
    <dgm:cxn modelId="{84191402-3102-43DB-AD9C-721AD74B3C47}" type="presOf" srcId="{0EB7F8BD-D6C2-4946-BF39-A67775FA1E26}" destId="{3CC2F829-355C-2245-8D76-63681740E63B}" srcOrd="0" destOrd="0" presId="urn:microsoft.com/office/officeart/2009/3/layout/IncreasingArrowsProcess"/>
    <dgm:cxn modelId="{2D961542-B781-4E4D-92AE-5F1CFB54634F}" type="presParOf" srcId="{3CC2F829-355C-2245-8D76-63681740E63B}" destId="{6FB81A6A-5435-2D4D-9399-464B14E3CAA7}" srcOrd="0" destOrd="0" presId="urn:microsoft.com/office/officeart/2009/3/layout/IncreasingArrowsProcess"/>
    <dgm:cxn modelId="{D073E71F-8B6C-4D3F-A40B-365593AC370C}" type="presParOf" srcId="{3CC2F829-355C-2245-8D76-63681740E63B}" destId="{30669DE9-50B9-CC45-9E58-6EB89875D5A5}" srcOrd="1" destOrd="0" presId="urn:microsoft.com/office/officeart/2009/3/layout/IncreasingArrowsProcess"/>
    <dgm:cxn modelId="{B3E8F539-BD84-4105-B3F9-F72D01564BC8}" type="presParOf" srcId="{3CC2F829-355C-2245-8D76-63681740E63B}" destId="{5D7FF12A-6501-3541-8050-6126B7FE2E35}" srcOrd="2" destOrd="0" presId="urn:microsoft.com/office/officeart/2009/3/layout/IncreasingArrowsProcess"/>
    <dgm:cxn modelId="{A9565F5A-495E-4E29-BFB8-794238B2B934}" type="presParOf" srcId="{3CC2F829-355C-2245-8D76-63681740E63B}" destId="{ECDB3EB8-C001-8F47-B01B-2612B34D1694}" srcOrd="3" destOrd="0" presId="urn:microsoft.com/office/officeart/2009/3/layout/IncreasingArrowsProcess"/>
    <dgm:cxn modelId="{B8CDAFDA-4217-4AB0-8EBD-452EB64070BD}" type="presParOf" srcId="{3CC2F829-355C-2245-8D76-63681740E63B}" destId="{520DCB08-6D94-394B-81DA-1FE2DB196590}" srcOrd="4" destOrd="0" presId="urn:microsoft.com/office/officeart/2009/3/layout/IncreasingArrowsProcess"/>
    <dgm:cxn modelId="{D1755518-A395-4E93-92A7-BDBC33F00B02}" type="presParOf" srcId="{3CC2F829-355C-2245-8D76-63681740E63B}" destId="{AA2E5C21-760A-9743-A759-79C29BFD553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281D60-E272-4228-BF5C-2A236F4D08D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C9066-D2E1-4284-A36A-FDC0A29B1BC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Установление соответствующих показателей эффективности стимулирующих выплат, критериев и условий их назначения с отражением в примерных положениях об оплате труда работников, коллективных договорах, трудовых договорах и других локальных и распорядительных документах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AF05C67E-6A24-48DB-9F25-00F72013D9B3}" type="parTrans" cxnId="{C49440A1-B6F6-4270-BDEB-219B3AB7D2D8}">
      <dgm:prSet/>
      <dgm:spPr/>
      <dgm:t>
        <a:bodyPr/>
        <a:lstStyle/>
        <a:p>
          <a:endParaRPr lang="ru-RU"/>
        </a:p>
      </dgm:t>
    </dgm:pt>
    <dgm:pt modelId="{D4935DBD-7729-403D-B69C-9D977C566FE9}" type="sibTrans" cxnId="{C49440A1-B6F6-4270-BDEB-219B3AB7D2D8}">
      <dgm:prSet/>
      <dgm:spPr/>
      <dgm:t>
        <a:bodyPr/>
        <a:lstStyle/>
        <a:p>
          <a:endParaRPr lang="ru-RU"/>
        </a:p>
      </dgm:t>
    </dgm:pt>
    <dgm:pt modelId="{445F56CD-2FE2-4DB7-ABEF-B3E4D091DD7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Отмену неэффективных стимулирующих выплат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199C9D05-5D89-4FF3-B7C4-8E7B5397E34A}" type="parTrans" cxnId="{2CB7E277-F124-4BC6-85B8-A90D76EC106F}">
      <dgm:prSet/>
      <dgm:spPr/>
      <dgm:t>
        <a:bodyPr/>
        <a:lstStyle/>
        <a:p>
          <a:endParaRPr lang="ru-RU"/>
        </a:p>
      </dgm:t>
    </dgm:pt>
    <dgm:pt modelId="{4FCA1266-DB5C-4CFB-A681-22C996FE268C}" type="sibTrans" cxnId="{2CB7E277-F124-4BC6-85B8-A90D76EC106F}">
      <dgm:prSet/>
      <dgm:spPr/>
      <dgm:t>
        <a:bodyPr/>
        <a:lstStyle/>
        <a:p>
          <a:endParaRPr lang="ru-RU"/>
        </a:p>
      </dgm:t>
    </dgm:pt>
    <dgm:pt modelId="{A8E4FE9B-A33D-4F11-B04F-199B5E9187B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Оптимизацию штатного расписания работников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268EA2E4-39F4-4244-92FD-7314D5F4A3BD}" type="parTrans" cxnId="{B0403838-DB9D-4766-B414-2BA4D1C75B50}">
      <dgm:prSet/>
      <dgm:spPr/>
      <dgm:t>
        <a:bodyPr/>
        <a:lstStyle/>
        <a:p>
          <a:endParaRPr lang="ru-RU"/>
        </a:p>
      </dgm:t>
    </dgm:pt>
    <dgm:pt modelId="{44C62DD2-F467-4441-828E-39C6358C6481}" type="sibTrans" cxnId="{B0403838-DB9D-4766-B414-2BA4D1C75B50}">
      <dgm:prSet/>
      <dgm:spPr/>
      <dgm:t>
        <a:bodyPr/>
        <a:lstStyle/>
        <a:p>
          <a:endParaRPr lang="ru-RU"/>
        </a:p>
      </dgm:t>
    </dgm:pt>
    <dgm:pt modelId="{E53261E9-CF64-49E2-A899-BF8390448E5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Оптимизацию структуры заработной платы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AA21811E-62E7-4EE5-BDB1-FDA50635616F}" type="parTrans" cxnId="{7DDCE932-70AE-4A33-9FDC-7F4B4EFC521E}">
      <dgm:prSet/>
      <dgm:spPr/>
      <dgm:t>
        <a:bodyPr/>
        <a:lstStyle/>
        <a:p>
          <a:endParaRPr lang="ru-RU"/>
        </a:p>
      </dgm:t>
    </dgm:pt>
    <dgm:pt modelId="{ACBA47D3-84C0-4EA3-BFE7-F8E3E709C532}" type="sibTrans" cxnId="{7DDCE932-70AE-4A33-9FDC-7F4B4EFC521E}">
      <dgm:prSet/>
      <dgm:spPr/>
      <dgm:t>
        <a:bodyPr/>
        <a:lstStyle/>
        <a:p>
          <a:endParaRPr lang="ru-RU"/>
        </a:p>
      </dgm:t>
    </dgm:pt>
    <dgm:pt modelId="{E1EB2D25-3E42-4C46-96B4-9BD70D52CDD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Пересмотр должностных обязанностей НПР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BD588EFD-DD3B-4467-9F67-60F26DAA3DEB}" type="parTrans" cxnId="{A97111C2-08DD-4A4E-B466-FF7F3FAA9C11}">
      <dgm:prSet/>
      <dgm:spPr/>
      <dgm:t>
        <a:bodyPr/>
        <a:lstStyle/>
        <a:p>
          <a:endParaRPr lang="ru-RU"/>
        </a:p>
      </dgm:t>
    </dgm:pt>
    <dgm:pt modelId="{2FF90038-A757-4901-AE55-14243051D30E}" type="sibTrans" cxnId="{A97111C2-08DD-4A4E-B466-FF7F3FAA9C11}">
      <dgm:prSet/>
      <dgm:spPr/>
      <dgm:t>
        <a:bodyPr/>
        <a:lstStyle/>
        <a:p>
          <a:endParaRPr lang="ru-RU"/>
        </a:p>
      </dgm:t>
    </dgm:pt>
    <dgm:pt modelId="{98807D5A-741C-4EC3-AA4D-0029368F33C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Пересмотр локальных НПА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6C0DCE65-05D1-45E8-BAE4-B8B8A0B20E4E}" type="parTrans" cxnId="{38417016-C710-4F41-81DC-DACAB0CF743B}">
      <dgm:prSet/>
      <dgm:spPr/>
      <dgm:t>
        <a:bodyPr/>
        <a:lstStyle/>
        <a:p>
          <a:endParaRPr lang="ru-RU"/>
        </a:p>
      </dgm:t>
    </dgm:pt>
    <dgm:pt modelId="{AFE426A2-8D5D-4B56-B5E6-D167B0C91A8E}" type="sibTrans" cxnId="{38417016-C710-4F41-81DC-DACAB0CF743B}">
      <dgm:prSet/>
      <dgm:spPr/>
      <dgm:t>
        <a:bodyPr/>
        <a:lstStyle/>
        <a:p>
          <a:endParaRPr lang="ru-RU"/>
        </a:p>
      </dgm:t>
    </dgm:pt>
    <dgm:pt modelId="{901233DA-9793-4538-9B24-48027206B42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Пересмотр трудовых договоров (контрактов) с НПР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C21AD6E4-DA8A-46CD-A6ED-40DCFC5E41D4}" type="parTrans" cxnId="{CB213F90-26D4-4C24-9044-475137EF5498}">
      <dgm:prSet/>
      <dgm:spPr/>
      <dgm:t>
        <a:bodyPr/>
        <a:lstStyle/>
        <a:p>
          <a:endParaRPr lang="ru-RU"/>
        </a:p>
      </dgm:t>
    </dgm:pt>
    <dgm:pt modelId="{27DF94F0-25B6-445D-A64B-B7D746A0821E}" type="sibTrans" cxnId="{CB213F90-26D4-4C24-9044-475137EF5498}">
      <dgm:prSet/>
      <dgm:spPr/>
      <dgm:t>
        <a:bodyPr/>
        <a:lstStyle/>
        <a:p>
          <a:endParaRPr lang="ru-RU"/>
        </a:p>
      </dgm:t>
    </dgm:pt>
    <dgm:pt modelId="{A9D59FE5-E7D9-44A4-8116-712FAC0215C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Разработку критериев эффективности деятельности НПР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4529488B-2CBC-4FA1-87E2-FF4B7DCB6DBF}" type="parTrans" cxnId="{1A6563C6-17DD-4452-94DA-E5279B1B2D8B}">
      <dgm:prSet/>
      <dgm:spPr/>
      <dgm:t>
        <a:bodyPr/>
        <a:lstStyle/>
        <a:p>
          <a:endParaRPr lang="ru-RU"/>
        </a:p>
      </dgm:t>
    </dgm:pt>
    <dgm:pt modelId="{B09A5D84-4370-4F0E-9511-04275FECC938}" type="sibTrans" cxnId="{1A6563C6-17DD-4452-94DA-E5279B1B2D8B}">
      <dgm:prSet/>
      <dgm:spPr/>
      <dgm:t>
        <a:bodyPr/>
        <a:lstStyle/>
        <a:p>
          <a:endParaRPr lang="ru-RU"/>
        </a:p>
      </dgm:t>
    </dgm:pt>
    <dgm:pt modelId="{74C45013-F646-4F5D-A355-A490D827F87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Разработку локальных нормативно-правовых актов, регламентирующих мониторинг эффективности деятельности НПР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155A25D1-C597-4202-98AC-E9AC733A269F}" type="parTrans" cxnId="{06E2FF50-B9F9-4899-90DD-F03A2BC2FE10}">
      <dgm:prSet/>
      <dgm:spPr/>
      <dgm:t>
        <a:bodyPr/>
        <a:lstStyle/>
        <a:p>
          <a:endParaRPr lang="ru-RU"/>
        </a:p>
      </dgm:t>
    </dgm:pt>
    <dgm:pt modelId="{9BEAAE9A-0229-4A30-8972-9E0825E86F57}" type="sibTrans" cxnId="{06E2FF50-B9F9-4899-90DD-F03A2BC2FE10}">
      <dgm:prSet/>
      <dgm:spPr/>
      <dgm:t>
        <a:bodyPr/>
        <a:lstStyle/>
        <a:p>
          <a:endParaRPr lang="ru-RU"/>
        </a:p>
      </dgm:t>
    </dgm:pt>
    <dgm:pt modelId="{35E0D888-38BF-45C0-9164-6EA772EF183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rtl="0"/>
          <a:r>
            <a:rPr lang="ru-RU" sz="1400" dirty="0" smtClean="0">
              <a:latin typeface="Palatino Linotype" panose="02040502050505030304" pitchFamily="18" charset="0"/>
            </a:rPr>
            <a:t>,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290202CB-9521-4755-9146-9D1957358189}" type="parTrans" cxnId="{35AF066B-D9FF-45F4-8455-05F493D37E1E}">
      <dgm:prSet/>
      <dgm:spPr/>
      <dgm:t>
        <a:bodyPr/>
        <a:lstStyle/>
        <a:p>
          <a:endParaRPr lang="ru-RU"/>
        </a:p>
      </dgm:t>
    </dgm:pt>
    <dgm:pt modelId="{E18F6EAE-FB82-4700-87C3-26763667375D}" type="sibTrans" cxnId="{35AF066B-D9FF-45F4-8455-05F493D37E1E}">
      <dgm:prSet/>
      <dgm:spPr/>
      <dgm:t>
        <a:bodyPr/>
        <a:lstStyle/>
        <a:p>
          <a:endParaRPr lang="ru-RU"/>
        </a:p>
      </dgm:t>
    </dgm:pt>
    <dgm:pt modelId="{AB351148-F40F-4ABF-A598-026197A76731}" type="pres">
      <dgm:prSet presAssocID="{C1281D60-E272-4228-BF5C-2A236F4D08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8555A-9F68-4563-99E0-A5671911F985}" type="pres">
      <dgm:prSet presAssocID="{C1281D60-E272-4228-BF5C-2A236F4D08D2}" presName="radial" presStyleCnt="0">
        <dgm:presLayoutVars>
          <dgm:animLvl val="ctr"/>
        </dgm:presLayoutVars>
      </dgm:prSet>
      <dgm:spPr/>
    </dgm:pt>
    <dgm:pt modelId="{11B9775F-E33E-4A0E-8424-963138DDA9ED}" type="pres">
      <dgm:prSet presAssocID="{35E0D888-38BF-45C0-9164-6EA772EF183A}" presName="centerShape" presStyleLbl="vennNode1" presStyleIdx="0" presStyleCnt="10" custLinFactNeighborX="-3486" custLinFactNeighborY="582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A82F23E-7CA6-4919-B887-DECC4485CD00}" type="pres">
      <dgm:prSet presAssocID="{C00C9066-D2E1-4284-A36A-FDC0A29B1BC7}" presName="node" presStyleLbl="vennNode1" presStyleIdx="1" presStyleCnt="10" custScaleX="280288" custScaleY="66946" custRadScaleRad="107028" custRadScaleInc="82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83ED7C0-B42C-482D-B6A7-B02C79E60573}" type="pres">
      <dgm:prSet presAssocID="{445F56CD-2FE2-4DB7-ABEF-B3E4D091DD7C}" presName="node" presStyleLbl="vennNode1" presStyleIdx="2" presStyleCnt="10" custScaleX="96742" custScaleY="103349" custRadScaleRad="190187" custRadScaleInc="274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542F47-BCAD-4A52-A3D6-6289A3078DFF}" type="pres">
      <dgm:prSet presAssocID="{A8E4FE9B-A33D-4F11-B04F-199B5E9187B4}" presName="node" presStyleLbl="vennNode1" presStyleIdx="3" presStyleCnt="10" custScaleX="96742" custRadScaleRad="149728" custRadScaleInc="19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DD43D58-8051-43D8-BE2E-C3A41DFDF027}" type="pres">
      <dgm:prSet presAssocID="{E53261E9-CF64-49E2-A899-BF8390448E51}" presName="node" presStyleLbl="vennNode1" presStyleIdx="4" presStyleCnt="10" custScaleX="96742" custRadScaleRad="159868" custRadScaleInc="-88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43FD39-92F4-4B8C-9B8E-1221F396D550}" type="pres">
      <dgm:prSet presAssocID="{E1EB2D25-3E42-4C46-96B4-9BD70D52CDD4}" presName="node" presStyleLbl="vennNode1" presStyleIdx="5" presStyleCnt="10" custScaleX="121068" custRadScaleRad="113800" custRadScaleInc="-1947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97355AB-072A-4399-AFF6-F161C197182E}" type="pres">
      <dgm:prSet presAssocID="{98807D5A-741C-4EC3-AA4D-0029368F33CE}" presName="node" presStyleLbl="vennNode1" presStyleIdx="6" presStyleCnt="10" custScaleX="121068" custRadScaleRad="135016" custRadScaleInc="906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43C11D1-250A-4985-95D9-10F1B05D891B}" type="pres">
      <dgm:prSet presAssocID="{901233DA-9793-4538-9B24-48027206B42E}" presName="node" presStyleLbl="vennNode1" presStyleIdx="7" presStyleCnt="10" custScaleX="121068" custRadScaleRad="173580" custRadScaleInc="578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D983929-926E-44B3-8D0C-A19D2ADADB14}" type="pres">
      <dgm:prSet presAssocID="{A9D59FE5-E7D9-44A4-8116-712FAC0215C3}" presName="node" presStyleLbl="vennNode1" presStyleIdx="8" presStyleCnt="10" custScaleX="121068" custRadScaleRad="153742" custRadScaleInc="-219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B4B046-401C-49D4-A4E4-B9957A7AA568}" type="pres">
      <dgm:prSet presAssocID="{74C45013-F646-4F5D-A355-A490D827F878}" presName="node" presStyleLbl="vennNode1" presStyleIdx="9" presStyleCnt="10" custScaleX="121068" custRadScaleRad="168392" custRadScaleInc="-524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D4A5EF0-4890-4474-AD1E-58DE2C9E442D}" type="presOf" srcId="{A9D59FE5-E7D9-44A4-8116-712FAC0215C3}" destId="{1D983929-926E-44B3-8D0C-A19D2ADADB14}" srcOrd="0" destOrd="0" presId="urn:microsoft.com/office/officeart/2005/8/layout/radial3"/>
    <dgm:cxn modelId="{C49440A1-B6F6-4270-BDEB-219B3AB7D2D8}" srcId="{35E0D888-38BF-45C0-9164-6EA772EF183A}" destId="{C00C9066-D2E1-4284-A36A-FDC0A29B1BC7}" srcOrd="0" destOrd="0" parTransId="{AF05C67E-6A24-48DB-9F25-00F72013D9B3}" sibTransId="{D4935DBD-7729-403D-B69C-9D977C566FE9}"/>
    <dgm:cxn modelId="{2CB7E277-F124-4BC6-85B8-A90D76EC106F}" srcId="{35E0D888-38BF-45C0-9164-6EA772EF183A}" destId="{445F56CD-2FE2-4DB7-ABEF-B3E4D091DD7C}" srcOrd="1" destOrd="0" parTransId="{199C9D05-5D89-4FF3-B7C4-8E7B5397E34A}" sibTransId="{4FCA1266-DB5C-4CFB-A681-22C996FE268C}"/>
    <dgm:cxn modelId="{CEC2059C-B49D-463F-8467-CEA41286E87B}" type="presOf" srcId="{C1281D60-E272-4228-BF5C-2A236F4D08D2}" destId="{AB351148-F40F-4ABF-A598-026197A76731}" srcOrd="0" destOrd="0" presId="urn:microsoft.com/office/officeart/2005/8/layout/radial3"/>
    <dgm:cxn modelId="{5FD3E44E-42DC-4C4B-B729-92CAB49ED2CA}" type="presOf" srcId="{C00C9066-D2E1-4284-A36A-FDC0A29B1BC7}" destId="{9A82F23E-7CA6-4919-B887-DECC4485CD00}" srcOrd="0" destOrd="0" presId="urn:microsoft.com/office/officeart/2005/8/layout/radial3"/>
    <dgm:cxn modelId="{EEB82E3F-5A1B-4C10-9C2D-2737F91AE3BB}" type="presOf" srcId="{A8E4FE9B-A33D-4F11-B04F-199B5E9187B4}" destId="{9C542F47-BCAD-4A52-A3D6-6289A3078DFF}" srcOrd="0" destOrd="0" presId="urn:microsoft.com/office/officeart/2005/8/layout/radial3"/>
    <dgm:cxn modelId="{54FBE6E0-763E-4F75-BEBD-AD32D79BB6CC}" type="presOf" srcId="{35E0D888-38BF-45C0-9164-6EA772EF183A}" destId="{11B9775F-E33E-4A0E-8424-963138DDA9ED}" srcOrd="0" destOrd="0" presId="urn:microsoft.com/office/officeart/2005/8/layout/radial3"/>
    <dgm:cxn modelId="{7DDCE932-70AE-4A33-9FDC-7F4B4EFC521E}" srcId="{35E0D888-38BF-45C0-9164-6EA772EF183A}" destId="{E53261E9-CF64-49E2-A899-BF8390448E51}" srcOrd="3" destOrd="0" parTransId="{AA21811E-62E7-4EE5-BDB1-FDA50635616F}" sibTransId="{ACBA47D3-84C0-4EA3-BFE7-F8E3E709C532}"/>
    <dgm:cxn modelId="{AD7B33F3-F31F-4C0B-A6C4-4C8843032EE6}" type="presOf" srcId="{901233DA-9793-4538-9B24-48027206B42E}" destId="{443C11D1-250A-4985-95D9-10F1B05D891B}" srcOrd="0" destOrd="0" presId="urn:microsoft.com/office/officeart/2005/8/layout/radial3"/>
    <dgm:cxn modelId="{1A6563C6-17DD-4452-94DA-E5279B1B2D8B}" srcId="{35E0D888-38BF-45C0-9164-6EA772EF183A}" destId="{A9D59FE5-E7D9-44A4-8116-712FAC0215C3}" srcOrd="7" destOrd="0" parTransId="{4529488B-2CBC-4FA1-87E2-FF4B7DCB6DBF}" sibTransId="{B09A5D84-4370-4F0E-9511-04275FECC938}"/>
    <dgm:cxn modelId="{CC313468-87E1-4B31-ACBF-EF431D5CBE5F}" type="presOf" srcId="{74C45013-F646-4F5D-A355-A490D827F878}" destId="{82B4B046-401C-49D4-A4E4-B9957A7AA568}" srcOrd="0" destOrd="0" presId="urn:microsoft.com/office/officeart/2005/8/layout/radial3"/>
    <dgm:cxn modelId="{35AF066B-D9FF-45F4-8455-05F493D37E1E}" srcId="{C1281D60-E272-4228-BF5C-2A236F4D08D2}" destId="{35E0D888-38BF-45C0-9164-6EA772EF183A}" srcOrd="0" destOrd="0" parTransId="{290202CB-9521-4755-9146-9D1957358189}" sibTransId="{E18F6EAE-FB82-4700-87C3-26763667375D}"/>
    <dgm:cxn modelId="{0CD90759-405F-49DB-BAB0-1F0063C6536A}" type="presOf" srcId="{E53261E9-CF64-49E2-A899-BF8390448E51}" destId="{FDD43D58-8051-43D8-BE2E-C3A41DFDF027}" srcOrd="0" destOrd="0" presId="urn:microsoft.com/office/officeart/2005/8/layout/radial3"/>
    <dgm:cxn modelId="{CB213F90-26D4-4C24-9044-475137EF5498}" srcId="{35E0D888-38BF-45C0-9164-6EA772EF183A}" destId="{901233DA-9793-4538-9B24-48027206B42E}" srcOrd="6" destOrd="0" parTransId="{C21AD6E4-DA8A-46CD-A6ED-40DCFC5E41D4}" sibTransId="{27DF94F0-25B6-445D-A64B-B7D746A0821E}"/>
    <dgm:cxn modelId="{5A514E6F-DD9B-4506-9AC5-6E2A03FDC189}" type="presOf" srcId="{445F56CD-2FE2-4DB7-ABEF-B3E4D091DD7C}" destId="{183ED7C0-B42C-482D-B6A7-B02C79E60573}" srcOrd="0" destOrd="0" presId="urn:microsoft.com/office/officeart/2005/8/layout/radial3"/>
    <dgm:cxn modelId="{A97111C2-08DD-4A4E-B466-FF7F3FAA9C11}" srcId="{35E0D888-38BF-45C0-9164-6EA772EF183A}" destId="{E1EB2D25-3E42-4C46-96B4-9BD70D52CDD4}" srcOrd="4" destOrd="0" parTransId="{BD588EFD-DD3B-4467-9F67-60F26DAA3DEB}" sibTransId="{2FF90038-A757-4901-AE55-14243051D30E}"/>
    <dgm:cxn modelId="{6378700C-0AAB-4427-B1FA-63EC70A4342A}" type="presOf" srcId="{98807D5A-741C-4EC3-AA4D-0029368F33CE}" destId="{B97355AB-072A-4399-AFF6-F161C197182E}" srcOrd="0" destOrd="0" presId="urn:microsoft.com/office/officeart/2005/8/layout/radial3"/>
    <dgm:cxn modelId="{BAA0AD47-8CB1-4E87-8992-C80A2B16D8F7}" type="presOf" srcId="{E1EB2D25-3E42-4C46-96B4-9BD70D52CDD4}" destId="{2643FD39-92F4-4B8C-9B8E-1221F396D550}" srcOrd="0" destOrd="0" presId="urn:microsoft.com/office/officeart/2005/8/layout/radial3"/>
    <dgm:cxn modelId="{06E2FF50-B9F9-4899-90DD-F03A2BC2FE10}" srcId="{35E0D888-38BF-45C0-9164-6EA772EF183A}" destId="{74C45013-F646-4F5D-A355-A490D827F878}" srcOrd="8" destOrd="0" parTransId="{155A25D1-C597-4202-98AC-E9AC733A269F}" sibTransId="{9BEAAE9A-0229-4A30-8972-9E0825E86F57}"/>
    <dgm:cxn modelId="{B0403838-DB9D-4766-B414-2BA4D1C75B50}" srcId="{35E0D888-38BF-45C0-9164-6EA772EF183A}" destId="{A8E4FE9B-A33D-4F11-B04F-199B5E9187B4}" srcOrd="2" destOrd="0" parTransId="{268EA2E4-39F4-4244-92FD-7314D5F4A3BD}" sibTransId="{44C62DD2-F467-4441-828E-39C6358C6481}"/>
    <dgm:cxn modelId="{38417016-C710-4F41-81DC-DACAB0CF743B}" srcId="{35E0D888-38BF-45C0-9164-6EA772EF183A}" destId="{98807D5A-741C-4EC3-AA4D-0029368F33CE}" srcOrd="5" destOrd="0" parTransId="{6C0DCE65-05D1-45E8-BAE4-B8B8A0B20E4E}" sibTransId="{AFE426A2-8D5D-4B56-B5E6-D167B0C91A8E}"/>
    <dgm:cxn modelId="{1FE0FCD8-49E9-4068-855A-9C7679B93DF5}" type="presParOf" srcId="{AB351148-F40F-4ABF-A598-026197A76731}" destId="{B508555A-9F68-4563-99E0-A5671911F985}" srcOrd="0" destOrd="0" presId="urn:microsoft.com/office/officeart/2005/8/layout/radial3"/>
    <dgm:cxn modelId="{17227E75-C2B3-4940-A760-C6D16CCB0691}" type="presParOf" srcId="{B508555A-9F68-4563-99E0-A5671911F985}" destId="{11B9775F-E33E-4A0E-8424-963138DDA9ED}" srcOrd="0" destOrd="0" presId="urn:microsoft.com/office/officeart/2005/8/layout/radial3"/>
    <dgm:cxn modelId="{07CCF948-A23D-486E-B6D9-F5DF5AA47C89}" type="presParOf" srcId="{B508555A-9F68-4563-99E0-A5671911F985}" destId="{9A82F23E-7CA6-4919-B887-DECC4485CD00}" srcOrd="1" destOrd="0" presId="urn:microsoft.com/office/officeart/2005/8/layout/radial3"/>
    <dgm:cxn modelId="{8042A1DA-8447-406D-B521-BF9BE21D445F}" type="presParOf" srcId="{B508555A-9F68-4563-99E0-A5671911F985}" destId="{183ED7C0-B42C-482D-B6A7-B02C79E60573}" srcOrd="2" destOrd="0" presId="urn:microsoft.com/office/officeart/2005/8/layout/radial3"/>
    <dgm:cxn modelId="{54325FE6-6D09-4AEA-BC68-06F3EBE9B997}" type="presParOf" srcId="{B508555A-9F68-4563-99E0-A5671911F985}" destId="{9C542F47-BCAD-4A52-A3D6-6289A3078DFF}" srcOrd="3" destOrd="0" presId="urn:microsoft.com/office/officeart/2005/8/layout/radial3"/>
    <dgm:cxn modelId="{64702BCB-C9A5-4A22-80F1-9EC85E80AC56}" type="presParOf" srcId="{B508555A-9F68-4563-99E0-A5671911F985}" destId="{FDD43D58-8051-43D8-BE2E-C3A41DFDF027}" srcOrd="4" destOrd="0" presId="urn:microsoft.com/office/officeart/2005/8/layout/radial3"/>
    <dgm:cxn modelId="{9AA18883-54DF-4FAB-8445-31F029DDC607}" type="presParOf" srcId="{B508555A-9F68-4563-99E0-A5671911F985}" destId="{2643FD39-92F4-4B8C-9B8E-1221F396D550}" srcOrd="5" destOrd="0" presId="urn:microsoft.com/office/officeart/2005/8/layout/radial3"/>
    <dgm:cxn modelId="{4A665E85-738A-4611-AF83-5EE7C852C4A3}" type="presParOf" srcId="{B508555A-9F68-4563-99E0-A5671911F985}" destId="{B97355AB-072A-4399-AFF6-F161C197182E}" srcOrd="6" destOrd="0" presId="urn:microsoft.com/office/officeart/2005/8/layout/radial3"/>
    <dgm:cxn modelId="{24DFDA28-5EC6-455E-AD06-CD581017C168}" type="presParOf" srcId="{B508555A-9F68-4563-99E0-A5671911F985}" destId="{443C11D1-250A-4985-95D9-10F1B05D891B}" srcOrd="7" destOrd="0" presId="urn:microsoft.com/office/officeart/2005/8/layout/radial3"/>
    <dgm:cxn modelId="{ED8B1DE1-7998-4CD4-94F1-CC5F356EFF19}" type="presParOf" srcId="{B508555A-9F68-4563-99E0-A5671911F985}" destId="{1D983929-926E-44B3-8D0C-A19D2ADADB14}" srcOrd="8" destOrd="0" presId="urn:microsoft.com/office/officeart/2005/8/layout/radial3"/>
    <dgm:cxn modelId="{BA127BD5-E88F-43BD-BC68-E72DD0E3F087}" type="presParOf" srcId="{B508555A-9F68-4563-99E0-A5671911F985}" destId="{82B4B046-401C-49D4-A4E4-B9957A7AA56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9D1DE-7031-42B2-B3A9-196786227446}">
      <dsp:nvSpPr>
        <dsp:cNvPr id="0" name=""/>
        <dsp:cNvSpPr/>
      </dsp:nvSpPr>
      <dsp:spPr>
        <a:xfrm>
          <a:off x="4856" y="0"/>
          <a:ext cx="2573179" cy="1361984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ФЗ от 29.12.2012 N 273-ФЗ «Об образовании в Российской Федерации»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4856" y="0"/>
        <a:ext cx="2573179" cy="1361984"/>
      </dsp:txXfrm>
    </dsp:sp>
    <dsp:sp modelId="{720CBCE8-13C8-4041-905B-35FDE4477408}">
      <dsp:nvSpPr>
        <dsp:cNvPr id="0" name=""/>
        <dsp:cNvSpPr/>
      </dsp:nvSpPr>
      <dsp:spPr>
        <a:xfrm>
          <a:off x="2859643" y="0"/>
          <a:ext cx="2816065" cy="1361984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Указа Президента Российской Федерации от 7 мая 2012 г. N 597 «О мероприятиях по реализации государственной социальной политики»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859643" y="0"/>
        <a:ext cx="2816065" cy="1361984"/>
      </dsp:txXfrm>
    </dsp:sp>
    <dsp:sp modelId="{A7D2F18B-80D3-4CCA-B024-BF3E4A6B08A9}">
      <dsp:nvSpPr>
        <dsp:cNvPr id="0" name=""/>
        <dsp:cNvSpPr/>
      </dsp:nvSpPr>
      <dsp:spPr>
        <a:xfrm>
          <a:off x="5957315" y="0"/>
          <a:ext cx="2816065" cy="1361984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21299999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Бюджетные послания и поручения Президента Российской Федерации</a:t>
          </a:r>
        </a:p>
      </dsp:txBody>
      <dsp:txXfrm>
        <a:off x="5957315" y="0"/>
        <a:ext cx="2816065" cy="1361984"/>
      </dsp:txXfrm>
    </dsp:sp>
    <dsp:sp modelId="{C3700662-535D-45ED-8DE4-EA21CF922067}">
      <dsp:nvSpPr>
        <dsp:cNvPr id="0" name=""/>
        <dsp:cNvSpPr/>
      </dsp:nvSpPr>
      <dsp:spPr>
        <a:xfrm>
          <a:off x="4856" y="1703049"/>
          <a:ext cx="2573179" cy="2056848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Письмо </a:t>
          </a:r>
          <a:r>
            <a:rPr lang="ru-RU" sz="1500" kern="1200" dirty="0" err="1" smtClean="0">
              <a:solidFill>
                <a:schemeClr val="bg1"/>
              </a:solidFill>
              <a:latin typeface="Palatino Linotype" panose="02040502050505030304" pitchFamily="18" charset="0"/>
            </a:rPr>
            <a:t>Минобрнауки</a:t>
          </a: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 России от 20.06.2013 N АП-1073/02 «О разработке показателей эффективности»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4856" y="1703049"/>
        <a:ext cx="2573179" cy="2056848"/>
      </dsp:txXfrm>
    </dsp:sp>
    <dsp:sp modelId="{8DC1DF2A-DA72-45F6-8A20-7208173991E8}">
      <dsp:nvSpPr>
        <dsp:cNvPr id="0" name=""/>
        <dsp:cNvSpPr/>
      </dsp:nvSpPr>
      <dsp:spPr>
        <a:xfrm>
          <a:off x="2859643" y="1703049"/>
          <a:ext cx="2816065" cy="2056848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Приказ </a:t>
          </a:r>
          <a:r>
            <a:rPr lang="ru-RU" sz="1500" kern="1200" dirty="0" err="1" smtClean="0">
              <a:solidFill>
                <a:schemeClr val="bg1"/>
              </a:solidFill>
              <a:latin typeface="Palatino Linotype" panose="02040502050505030304" pitchFamily="18" charset="0"/>
            </a:rPr>
            <a:t>Минобрнауки</a:t>
          </a: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 России «О проведении мониторинга эффективности образовательных организаций высшего образования» от 17 марта 2014 № 190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859643" y="1703049"/>
        <a:ext cx="2816065" cy="2056848"/>
      </dsp:txXfrm>
    </dsp:sp>
    <dsp:sp modelId="{30082300-1122-4632-A3CD-3D639B478F1C}">
      <dsp:nvSpPr>
        <dsp:cNvPr id="0" name=""/>
        <dsp:cNvSpPr/>
      </dsp:nvSpPr>
      <dsp:spPr>
        <a:xfrm>
          <a:off x="5957315" y="1703049"/>
          <a:ext cx="2816065" cy="2056848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Постановление Правительства Российской Федерации от 15 апреля 2014 г. N 295 «Об утверждении государственной программы Российской Федерации «Развитие образования» на 2013 - 2020 годы»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5957315" y="1703049"/>
        <a:ext cx="2816065" cy="2056848"/>
      </dsp:txXfrm>
    </dsp:sp>
    <dsp:sp modelId="{E7AABF8F-24D6-4A27-9666-2263BFEE586C}">
      <dsp:nvSpPr>
        <dsp:cNvPr id="0" name=""/>
        <dsp:cNvSpPr/>
      </dsp:nvSpPr>
      <dsp:spPr>
        <a:xfrm>
          <a:off x="4856" y="4100861"/>
          <a:ext cx="2573179" cy="2177319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Приказ Минтруда России №167н от 26 апреля 2013 г. «Об утверждении рекомендаций по оформлению трудовых отношений с работником государственного (муниципального) учреждения при введении эффективного контракта»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4856" y="4100861"/>
        <a:ext cx="2573179" cy="2177319"/>
      </dsp:txXfrm>
    </dsp:sp>
    <dsp:sp modelId="{33C43D2D-BC8A-4BF7-B9AC-7095D4E3D3D9}">
      <dsp:nvSpPr>
        <dsp:cNvPr id="0" name=""/>
        <dsp:cNvSpPr/>
      </dsp:nvSpPr>
      <dsp:spPr>
        <a:xfrm>
          <a:off x="2859643" y="4100861"/>
          <a:ext cx="2816065" cy="2177319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Письмо </a:t>
          </a:r>
          <a:r>
            <a:rPr lang="ru-RU" sz="1500" kern="1200" dirty="0" err="1" smtClean="0">
              <a:solidFill>
                <a:schemeClr val="bg1"/>
              </a:solidFill>
              <a:latin typeface="Palatino Linotype" panose="02040502050505030304" pitchFamily="18" charset="0"/>
            </a:rPr>
            <a:t>Минобрнауки</a:t>
          </a: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 России от 12 сентября 2013 года № НТ-883/17 «О реализации части 11 статьи 108 Федерального закона от 29 декабря 2012 г. № 273-ФЗ «Об образовании в Российской Федерации»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859643" y="4100861"/>
        <a:ext cx="2816065" cy="2177319"/>
      </dsp:txXfrm>
    </dsp:sp>
    <dsp:sp modelId="{40D34171-D9BF-4DE5-AC66-18DDD1514F7F}">
      <dsp:nvSpPr>
        <dsp:cNvPr id="0" name=""/>
        <dsp:cNvSpPr/>
      </dsp:nvSpPr>
      <dsp:spPr>
        <a:xfrm>
          <a:off x="5957315" y="4100861"/>
          <a:ext cx="2816065" cy="2177319"/>
        </a:xfrm>
        <a:prstGeom prst="rect">
          <a:avLst/>
        </a:prstGeom>
        <a:solidFill>
          <a:schemeClr val="tx1">
            <a:alpha val="58000"/>
          </a:schemeClr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Распоряжение Правительства РФ от 30.04.2014 N 722-р &lt;Об утверждении плана мероприятий («дорожной карты») «Изменения в отраслях социальной сферы, направленные на повышение эффективности образования и науки»&gt;</a:t>
          </a:r>
          <a:endParaRPr lang="ru-RU" sz="1500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5957315" y="4100861"/>
        <a:ext cx="2816065" cy="2177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83233-629A-41C4-AAD4-E8184E4E894C}">
      <dsp:nvSpPr>
        <dsp:cNvPr id="0" name=""/>
        <dsp:cNvSpPr/>
      </dsp:nvSpPr>
      <dsp:spPr>
        <a:xfrm>
          <a:off x="0" y="729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18E105-2734-47F5-8E4C-C790FC2755B3}">
      <dsp:nvSpPr>
        <dsp:cNvPr id="0" name=""/>
        <dsp:cNvSpPr/>
      </dsp:nvSpPr>
      <dsp:spPr>
        <a:xfrm>
          <a:off x="0" y="729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соответствующих показателей эффективности стимулирующих выплат, критериев и условий их назначения (локальные и организационно-распорядительные НПА)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9"/>
        <a:ext cx="8558783" cy="663624"/>
      </dsp:txXfrm>
    </dsp:sp>
    <dsp:sp modelId="{8F6A860D-6BA1-497F-9C4D-71FA8AE69230}">
      <dsp:nvSpPr>
        <dsp:cNvPr id="0" name=""/>
        <dsp:cNvSpPr/>
      </dsp:nvSpPr>
      <dsp:spPr>
        <a:xfrm>
          <a:off x="0" y="737498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3E2A51-A237-4EB7-BB30-F34C52087D43}">
      <dsp:nvSpPr>
        <dsp:cNvPr id="0" name=""/>
        <dsp:cNvSpPr/>
      </dsp:nvSpPr>
      <dsp:spPr>
        <a:xfrm>
          <a:off x="0" y="664353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отмену неэффективных стимулирующих выплат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4353"/>
        <a:ext cx="8558783" cy="663624"/>
      </dsp:txXfrm>
    </dsp:sp>
    <dsp:sp modelId="{94DA6F95-5592-4979-9215-53D6550D4928}">
      <dsp:nvSpPr>
        <dsp:cNvPr id="0" name=""/>
        <dsp:cNvSpPr/>
      </dsp:nvSpPr>
      <dsp:spPr>
        <a:xfrm>
          <a:off x="0" y="1327978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9E9E6-6EAE-4465-8D41-08713DF0F3A2}">
      <dsp:nvSpPr>
        <dsp:cNvPr id="0" name=""/>
        <dsp:cNvSpPr/>
      </dsp:nvSpPr>
      <dsp:spPr>
        <a:xfrm>
          <a:off x="0" y="1327978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оптимизацию штатного расписания работников</a:t>
          </a:r>
          <a:endParaRPr lang="ru-RU" sz="17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27978"/>
        <a:ext cx="8558783" cy="663624"/>
      </dsp:txXfrm>
    </dsp:sp>
    <dsp:sp modelId="{B31DCC70-51B7-48AA-B037-7EEB8BA54AF6}">
      <dsp:nvSpPr>
        <dsp:cNvPr id="0" name=""/>
        <dsp:cNvSpPr/>
      </dsp:nvSpPr>
      <dsp:spPr>
        <a:xfrm>
          <a:off x="0" y="1991603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931157-E2C9-455E-99CC-54B5FB2F8D07}">
      <dsp:nvSpPr>
        <dsp:cNvPr id="0" name=""/>
        <dsp:cNvSpPr/>
      </dsp:nvSpPr>
      <dsp:spPr>
        <a:xfrm>
          <a:off x="0" y="1991603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оптимизацию структуры заработной платы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91603"/>
        <a:ext cx="8558783" cy="663624"/>
      </dsp:txXfrm>
    </dsp:sp>
    <dsp:sp modelId="{4ECE5E94-8CA0-4CAA-9F7A-7ACF31C38847}">
      <dsp:nvSpPr>
        <dsp:cNvPr id="0" name=""/>
        <dsp:cNvSpPr/>
      </dsp:nvSpPr>
      <dsp:spPr>
        <a:xfrm>
          <a:off x="0" y="2655227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731A1E-EAD9-4354-B67A-EA1C80777840}">
      <dsp:nvSpPr>
        <dsp:cNvPr id="0" name=""/>
        <dsp:cNvSpPr/>
      </dsp:nvSpPr>
      <dsp:spPr>
        <a:xfrm>
          <a:off x="0" y="2655227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пересмотр должностных обязанностей НПР</a:t>
          </a:r>
          <a:endParaRPr lang="ru-RU" sz="17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55227"/>
        <a:ext cx="8558783" cy="663624"/>
      </dsp:txXfrm>
    </dsp:sp>
    <dsp:sp modelId="{DC5D18E5-DF95-48F3-AA96-08AEA0642540}">
      <dsp:nvSpPr>
        <dsp:cNvPr id="0" name=""/>
        <dsp:cNvSpPr/>
      </dsp:nvSpPr>
      <dsp:spPr>
        <a:xfrm>
          <a:off x="0" y="3318852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1D2718-978F-4B44-B861-CC5FC166B964}">
      <dsp:nvSpPr>
        <dsp:cNvPr id="0" name=""/>
        <dsp:cNvSpPr/>
      </dsp:nvSpPr>
      <dsp:spPr>
        <a:xfrm>
          <a:off x="0" y="3318852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пересмотр локальных нормативно-правовых актов, регламентирующих процедуры конкурсного обора научно-педагогических работников и аттестации работников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18852"/>
        <a:ext cx="8558783" cy="663624"/>
      </dsp:txXfrm>
    </dsp:sp>
    <dsp:sp modelId="{C706E38C-ADD5-40F0-8B94-F3B0F1B11F48}">
      <dsp:nvSpPr>
        <dsp:cNvPr id="0" name=""/>
        <dsp:cNvSpPr/>
      </dsp:nvSpPr>
      <dsp:spPr>
        <a:xfrm>
          <a:off x="0" y="3982476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F58954-968C-483A-B389-D8AF5A5D75BC}">
      <dsp:nvSpPr>
        <dsp:cNvPr id="0" name=""/>
        <dsp:cNvSpPr/>
      </dsp:nvSpPr>
      <dsp:spPr>
        <a:xfrm>
          <a:off x="0" y="3982476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пересмотр трудовых договоров (контрактов) с научно-педагогическими работниками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82476"/>
        <a:ext cx="8558783" cy="663624"/>
      </dsp:txXfrm>
    </dsp:sp>
    <dsp:sp modelId="{1F21681C-885F-49D2-90AC-23C2C2BFE5FE}">
      <dsp:nvSpPr>
        <dsp:cNvPr id="0" name=""/>
        <dsp:cNvSpPr/>
      </dsp:nvSpPr>
      <dsp:spPr>
        <a:xfrm>
          <a:off x="0" y="4646101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16147D-A639-47CA-BF78-48D10C8EC388}">
      <dsp:nvSpPr>
        <dsp:cNvPr id="0" name=""/>
        <dsp:cNvSpPr/>
      </dsp:nvSpPr>
      <dsp:spPr>
        <a:xfrm>
          <a:off x="0" y="4646101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критериев эффективности деятельности научно-педагогических работников</a:t>
          </a: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46101"/>
        <a:ext cx="8558783" cy="663624"/>
      </dsp:txXfrm>
    </dsp:sp>
    <dsp:sp modelId="{33DDDA8F-41BB-4A27-8446-A2C2C5BFAEBD}">
      <dsp:nvSpPr>
        <dsp:cNvPr id="0" name=""/>
        <dsp:cNvSpPr/>
      </dsp:nvSpPr>
      <dsp:spPr>
        <a:xfrm>
          <a:off x="0" y="5309726"/>
          <a:ext cx="855878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5D990F-B5D3-4234-A9AB-A71A4A159E0B}">
      <dsp:nvSpPr>
        <dsp:cNvPr id="0" name=""/>
        <dsp:cNvSpPr/>
      </dsp:nvSpPr>
      <dsp:spPr>
        <a:xfrm>
          <a:off x="0" y="5309726"/>
          <a:ext cx="8558783" cy="6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09726"/>
        <a:ext cx="8558783" cy="663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6B2E0-877A-48DE-BA75-B7CC27F5C632}">
      <dsp:nvSpPr>
        <dsp:cNvPr id="0" name=""/>
        <dsp:cNvSpPr/>
      </dsp:nvSpPr>
      <dsp:spPr>
        <a:xfrm>
          <a:off x="4345" y="0"/>
          <a:ext cx="4179998" cy="36366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879B8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indent="1778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79500" algn="l"/>
            </a:tabLs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</a:t>
          </a:r>
        </a:p>
        <a:p>
          <a:pPr marL="180000" lvl="0" indent="1778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79500" algn="l"/>
            </a:tabLs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</a:p>
        <a:p>
          <a:pPr marL="355600" lvl="0" indent="1778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79500" algn="l"/>
            </a:tabLs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1-Мониторинг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" y="0"/>
        <a:ext cx="4179998" cy="1090986"/>
      </dsp:txXfrm>
    </dsp:sp>
    <dsp:sp modelId="{2C6CA52D-5300-4656-BA30-C0CFF15505CE}">
      <dsp:nvSpPr>
        <dsp:cNvPr id="0" name=""/>
        <dsp:cNvSpPr/>
      </dsp:nvSpPr>
      <dsp:spPr>
        <a:xfrm>
          <a:off x="422345" y="1091297"/>
          <a:ext cx="3343998" cy="7144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показатели эффективности деятельности </a:t>
          </a:r>
          <a:endParaRPr lang="ru-RU" sz="1400" b="1" kern="12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sp:txBody>
      <dsp:txXfrm>
        <a:off x="443271" y="1112223"/>
        <a:ext cx="3302146" cy="672598"/>
      </dsp:txXfrm>
    </dsp:sp>
    <dsp:sp modelId="{4CF8F926-11B7-469B-8506-77BE7B859F19}">
      <dsp:nvSpPr>
        <dsp:cNvPr id="0" name=""/>
        <dsp:cNvSpPr/>
      </dsp:nvSpPr>
      <dsp:spPr>
        <a:xfrm>
          <a:off x="422345" y="1915663"/>
          <a:ext cx="3343998" cy="7144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показатели </a:t>
          </a:r>
          <a:r>
            <a:rPr lang="ru-RU" sz="1400" b="1" kern="1200" dirty="0" err="1" smtClean="0">
              <a:latin typeface="Palatino Linotype" panose="02040502050505030304" pitchFamily="18" charset="0"/>
              <a:cs typeface="Times New Roman" panose="02020603050405020304" pitchFamily="18" charset="0"/>
            </a:rPr>
            <a:t>самообследования</a:t>
          </a:r>
          <a:endParaRPr lang="ru-RU" sz="1400" b="1" kern="1200" dirty="0" smtClean="0">
            <a:latin typeface="Palatino Linotype" panose="02040502050505030304" pitchFamily="18" charset="0"/>
            <a:cs typeface="Times New Roman" panose="02020603050405020304" pitchFamily="18" charset="0"/>
          </a:endParaRPr>
        </a:p>
      </dsp:txBody>
      <dsp:txXfrm>
        <a:off x="443271" y="1936589"/>
        <a:ext cx="3302146" cy="672598"/>
      </dsp:txXfrm>
    </dsp:sp>
    <dsp:sp modelId="{1124A9D3-9B2D-442D-B80D-C3D08F801E04}">
      <dsp:nvSpPr>
        <dsp:cNvPr id="0" name=""/>
        <dsp:cNvSpPr/>
      </dsp:nvSpPr>
      <dsp:spPr>
        <a:xfrm>
          <a:off x="422345" y="2740029"/>
          <a:ext cx="3343998" cy="7144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показатели статистической отчетности (ВО-1, СПО-1, ВО-2, СПО-2, 2-Наука, др.)</a:t>
          </a:r>
        </a:p>
      </dsp:txBody>
      <dsp:txXfrm>
        <a:off x="443271" y="2760955"/>
        <a:ext cx="3302146" cy="672598"/>
      </dsp:txXfrm>
    </dsp:sp>
    <dsp:sp modelId="{F6E2C671-B63A-4347-A3ED-28DF9A70988B}">
      <dsp:nvSpPr>
        <dsp:cNvPr id="0" name=""/>
        <dsp:cNvSpPr/>
      </dsp:nvSpPr>
      <dsp:spPr>
        <a:xfrm>
          <a:off x="4417587" y="0"/>
          <a:ext cx="4179998" cy="36366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879B8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рейтингов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587" y="0"/>
        <a:ext cx="4179998" cy="1090986"/>
      </dsp:txXfrm>
    </dsp:sp>
    <dsp:sp modelId="{3075F11D-BB8C-4784-B498-A0E94E7EC23C}">
      <dsp:nvSpPr>
        <dsp:cNvPr id="0" name=""/>
        <dsp:cNvSpPr/>
      </dsp:nvSpPr>
      <dsp:spPr>
        <a:xfrm>
          <a:off x="4915843" y="1091674"/>
          <a:ext cx="3343998" cy="42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QS World University Rankings</a:t>
          </a:r>
          <a:endParaRPr lang="ru-RU" sz="1400" b="1" kern="12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sp:txBody>
      <dsp:txXfrm>
        <a:off x="4928165" y="1103996"/>
        <a:ext cx="3319354" cy="396062"/>
      </dsp:txXfrm>
    </dsp:sp>
    <dsp:sp modelId="{0EAF82C3-A2E3-4C7C-89C2-848F2230ED37}">
      <dsp:nvSpPr>
        <dsp:cNvPr id="0" name=""/>
        <dsp:cNvSpPr/>
      </dsp:nvSpPr>
      <dsp:spPr>
        <a:xfrm>
          <a:off x="4915843" y="1577105"/>
          <a:ext cx="3343998" cy="42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Рейтинг ВУЗов России «Эксперт РА»</a:t>
          </a:r>
          <a:endParaRPr lang="ru-RU" sz="1400" b="1" kern="12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sp:txBody>
      <dsp:txXfrm>
        <a:off x="4928165" y="1589427"/>
        <a:ext cx="3319354" cy="396062"/>
      </dsp:txXfrm>
    </dsp:sp>
    <dsp:sp modelId="{652AACF0-6A81-4324-8C5A-8853D9116B24}">
      <dsp:nvSpPr>
        <dsp:cNvPr id="0" name=""/>
        <dsp:cNvSpPr/>
      </dsp:nvSpPr>
      <dsp:spPr>
        <a:xfrm>
          <a:off x="4915843" y="2062535"/>
          <a:ext cx="3343998" cy="42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U-</a:t>
          </a:r>
          <a:r>
            <a:rPr lang="en-US" sz="1400" b="1" kern="1200" dirty="0" err="1" smtClean="0">
              <a:latin typeface="Palatino Linotype" panose="02040502050505030304" pitchFamily="18" charset="0"/>
              <a:cs typeface="Times New Roman" panose="02020603050405020304" pitchFamily="18" charset="0"/>
            </a:rPr>
            <a:t>Multirank</a:t>
          </a:r>
          <a:endParaRPr lang="ru-RU" sz="1400" b="1" kern="12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sp:txBody>
      <dsp:txXfrm>
        <a:off x="4928165" y="2074857"/>
        <a:ext cx="3319354" cy="396062"/>
      </dsp:txXfrm>
    </dsp:sp>
    <dsp:sp modelId="{69C5EF10-0916-4122-8E42-F6C024F489F5}">
      <dsp:nvSpPr>
        <dsp:cNvPr id="0" name=""/>
        <dsp:cNvSpPr/>
      </dsp:nvSpPr>
      <dsp:spPr>
        <a:xfrm>
          <a:off x="4915843" y="2547965"/>
          <a:ext cx="3343998" cy="42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Rank PRO</a:t>
          </a:r>
          <a:endParaRPr lang="ru-RU" sz="1400" b="1" kern="12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dsp:txBody>
      <dsp:txXfrm>
        <a:off x="4928165" y="2560287"/>
        <a:ext cx="3319354" cy="396062"/>
      </dsp:txXfrm>
    </dsp:sp>
    <dsp:sp modelId="{75145BAD-AADF-4BCF-B955-CF9317510513}">
      <dsp:nvSpPr>
        <dsp:cNvPr id="0" name=""/>
        <dsp:cNvSpPr/>
      </dsp:nvSpPr>
      <dsp:spPr>
        <a:xfrm>
          <a:off x="4915843" y="3033396"/>
          <a:ext cx="3343998" cy="42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19050" cap="flat" cmpd="sng" algn="ctr">
          <a:solidFill>
            <a:srgbClr val="0879B8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Рейтинг ВУЗов стран СНГ, Грузии, Латвии, Литвы и Эстонии</a:t>
          </a:r>
          <a:endParaRPr lang="ru-RU" sz="1400" b="1" kern="1200" dirty="0">
            <a:latin typeface="Palatino Linotype" panose="02040502050505030304" pitchFamily="18" charset="0"/>
          </a:endParaRPr>
        </a:p>
      </dsp:txBody>
      <dsp:txXfrm>
        <a:off x="4928165" y="3045718"/>
        <a:ext cx="3319354" cy="396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3F9A1-AAD4-4C39-B61D-FC9A7E4DF81C}">
      <dsp:nvSpPr>
        <dsp:cNvPr id="0" name=""/>
        <dsp:cNvSpPr/>
      </dsp:nvSpPr>
      <dsp:spPr>
        <a:xfrm>
          <a:off x="398891" y="709903"/>
          <a:ext cx="3230456" cy="10082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Эффективный контракт преподавателя (преподаватель, доцент, профессор) 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428421" y="739433"/>
        <a:ext cx="3171396" cy="949159"/>
      </dsp:txXfrm>
    </dsp:sp>
    <dsp:sp modelId="{9E95F4B0-3029-4BCD-9772-3B303F2DDB92}">
      <dsp:nvSpPr>
        <dsp:cNvPr id="0" name=""/>
        <dsp:cNvSpPr/>
      </dsp:nvSpPr>
      <dsp:spPr>
        <a:xfrm>
          <a:off x="721937" y="1718122"/>
          <a:ext cx="323001" cy="564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245"/>
              </a:lnTo>
              <a:lnTo>
                <a:pt x="323001" y="564245"/>
              </a:lnTo>
            </a:path>
          </a:pathLst>
        </a:custGeom>
        <a:noFill/>
        <a:ln w="55000" cap="flat" cmpd="thickThin" algn="ctr">
          <a:solidFill>
            <a:srgbClr val="0E6D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9A8E-5DAE-49CB-ABB5-FAED29A7CF26}">
      <dsp:nvSpPr>
        <dsp:cNvPr id="0" name=""/>
        <dsp:cNvSpPr/>
      </dsp:nvSpPr>
      <dsp:spPr>
        <a:xfrm>
          <a:off x="1044938" y="1970177"/>
          <a:ext cx="2584365" cy="624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rgbClr val="0E6DA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alatino Linotype" panose="02040502050505030304" pitchFamily="18" charset="0"/>
            </a:rPr>
            <a:t>Индивидуальный план </a:t>
          </a:r>
          <a:endParaRPr lang="ru-RU" sz="1600" kern="1200" dirty="0">
            <a:latin typeface="Palatino Linotype" panose="02040502050505030304" pitchFamily="18" charset="0"/>
          </a:endParaRPr>
        </a:p>
      </dsp:txBody>
      <dsp:txXfrm>
        <a:off x="1063225" y="1988464"/>
        <a:ext cx="2547791" cy="587806"/>
      </dsp:txXfrm>
    </dsp:sp>
    <dsp:sp modelId="{26FDFCC2-479C-45B4-B6B0-197F0AFA80E9}">
      <dsp:nvSpPr>
        <dsp:cNvPr id="0" name=""/>
        <dsp:cNvSpPr/>
      </dsp:nvSpPr>
      <dsp:spPr>
        <a:xfrm>
          <a:off x="721937" y="1718122"/>
          <a:ext cx="323001" cy="1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680"/>
              </a:lnTo>
              <a:lnTo>
                <a:pt x="323001" y="1440680"/>
              </a:lnTo>
            </a:path>
          </a:pathLst>
        </a:custGeom>
        <a:noFill/>
        <a:ln w="55000" cap="flat" cmpd="thickThin" algn="ctr">
          <a:solidFill>
            <a:srgbClr val="0E6D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A3551-3761-4D3B-8F97-3E10729A9EA4}">
      <dsp:nvSpPr>
        <dsp:cNvPr id="0" name=""/>
        <dsp:cNvSpPr/>
      </dsp:nvSpPr>
      <dsp:spPr>
        <a:xfrm>
          <a:off x="1044938" y="2846612"/>
          <a:ext cx="2584365" cy="624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rgbClr val="0E6DA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Palatino Linotype" panose="02040502050505030304" pitchFamily="18" charset="0"/>
            </a:rPr>
            <a:t>Лицензионное соглашение</a:t>
          </a:r>
          <a:endParaRPr lang="ru-RU" sz="1300" kern="1200" dirty="0">
            <a:latin typeface="Palatino Linotype" panose="02040502050505030304" pitchFamily="18" charset="0"/>
          </a:endParaRPr>
        </a:p>
      </dsp:txBody>
      <dsp:txXfrm>
        <a:off x="1063225" y="2864899"/>
        <a:ext cx="2547791" cy="587806"/>
      </dsp:txXfrm>
    </dsp:sp>
    <dsp:sp modelId="{DCB0B106-65B9-4643-B4A6-1664A75812A9}">
      <dsp:nvSpPr>
        <dsp:cNvPr id="0" name=""/>
        <dsp:cNvSpPr/>
      </dsp:nvSpPr>
      <dsp:spPr>
        <a:xfrm>
          <a:off x="721937" y="1718122"/>
          <a:ext cx="323001" cy="231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115"/>
              </a:lnTo>
              <a:lnTo>
                <a:pt x="323001" y="2317115"/>
              </a:lnTo>
            </a:path>
          </a:pathLst>
        </a:custGeom>
        <a:noFill/>
        <a:ln w="55000" cap="flat" cmpd="thickThin" algn="ctr">
          <a:solidFill>
            <a:srgbClr val="0E6D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25429-FFE7-4940-B329-40C6EE1B0983}">
      <dsp:nvSpPr>
        <dsp:cNvPr id="0" name=""/>
        <dsp:cNvSpPr/>
      </dsp:nvSpPr>
      <dsp:spPr>
        <a:xfrm>
          <a:off x="1044938" y="3723047"/>
          <a:ext cx="2584365" cy="624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rgbClr val="0E6DA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Palatino Linotype" panose="02040502050505030304" pitchFamily="18" charset="0"/>
            </a:rPr>
            <a:t>Приложение к договору с показателями эффективности </a:t>
          </a:r>
          <a:endParaRPr lang="ru-RU" sz="1300" kern="1200" dirty="0">
            <a:latin typeface="Palatino Linotype" panose="02040502050505030304" pitchFamily="18" charset="0"/>
          </a:endParaRPr>
        </a:p>
      </dsp:txBody>
      <dsp:txXfrm>
        <a:off x="1063225" y="3741334"/>
        <a:ext cx="2547791" cy="587806"/>
      </dsp:txXfrm>
    </dsp:sp>
    <dsp:sp modelId="{D838CD54-5475-48FD-9C67-1DB005159A39}">
      <dsp:nvSpPr>
        <dsp:cNvPr id="0" name=""/>
        <dsp:cNvSpPr/>
      </dsp:nvSpPr>
      <dsp:spPr>
        <a:xfrm>
          <a:off x="3739949" y="709903"/>
          <a:ext cx="3230456" cy="10082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Эффективный контракт заведующего 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3769479" y="739433"/>
        <a:ext cx="3171396" cy="949159"/>
      </dsp:txXfrm>
    </dsp:sp>
    <dsp:sp modelId="{075AADFF-262C-46C5-A92B-95489C13BB46}">
      <dsp:nvSpPr>
        <dsp:cNvPr id="0" name=""/>
        <dsp:cNvSpPr/>
      </dsp:nvSpPr>
      <dsp:spPr>
        <a:xfrm>
          <a:off x="4062995" y="1718122"/>
          <a:ext cx="323045" cy="564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245"/>
              </a:lnTo>
              <a:lnTo>
                <a:pt x="323045" y="564245"/>
              </a:lnTo>
            </a:path>
          </a:pathLst>
        </a:custGeom>
        <a:noFill/>
        <a:ln w="55000" cap="flat" cmpd="thickThin" algn="ctr">
          <a:solidFill>
            <a:srgbClr val="0E6D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B678F-A72B-41A5-BD67-365DB11DFEBB}">
      <dsp:nvSpPr>
        <dsp:cNvPr id="0" name=""/>
        <dsp:cNvSpPr/>
      </dsp:nvSpPr>
      <dsp:spPr>
        <a:xfrm>
          <a:off x="4386040" y="1970177"/>
          <a:ext cx="2584365" cy="624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rgbClr val="0E6DA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Palatino Linotype" panose="02040502050505030304" pitchFamily="18" charset="0"/>
            </a:rPr>
            <a:t>План работы кафедры</a:t>
          </a:r>
          <a:endParaRPr lang="ru-RU" sz="1300" kern="1200" dirty="0">
            <a:latin typeface="Palatino Linotype" panose="02040502050505030304" pitchFamily="18" charset="0"/>
          </a:endParaRPr>
        </a:p>
      </dsp:txBody>
      <dsp:txXfrm>
        <a:off x="4404327" y="1988464"/>
        <a:ext cx="2547791" cy="587806"/>
      </dsp:txXfrm>
    </dsp:sp>
    <dsp:sp modelId="{2E097FCE-4C9C-4623-9027-75D8E408CFC1}">
      <dsp:nvSpPr>
        <dsp:cNvPr id="0" name=""/>
        <dsp:cNvSpPr/>
      </dsp:nvSpPr>
      <dsp:spPr>
        <a:xfrm>
          <a:off x="4062995" y="1718122"/>
          <a:ext cx="323045" cy="1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680"/>
              </a:lnTo>
              <a:lnTo>
                <a:pt x="323045" y="1440680"/>
              </a:lnTo>
            </a:path>
          </a:pathLst>
        </a:custGeom>
        <a:noFill/>
        <a:ln w="55000" cap="flat" cmpd="thickThin" algn="ctr">
          <a:solidFill>
            <a:srgbClr val="0E6D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3AF8C-BD28-406F-8494-EF2FAB815B3F}">
      <dsp:nvSpPr>
        <dsp:cNvPr id="0" name=""/>
        <dsp:cNvSpPr/>
      </dsp:nvSpPr>
      <dsp:spPr>
        <a:xfrm>
          <a:off x="4386040" y="2846612"/>
          <a:ext cx="2584365" cy="624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rgbClr val="0E6DA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Palatino Linotype" panose="02040502050505030304" pitchFamily="18" charset="0"/>
            </a:rPr>
            <a:t>Лицензионное соглашение</a:t>
          </a:r>
          <a:endParaRPr lang="ru-RU" sz="1300" kern="1200" dirty="0">
            <a:latin typeface="Palatino Linotype" panose="02040502050505030304" pitchFamily="18" charset="0"/>
          </a:endParaRPr>
        </a:p>
      </dsp:txBody>
      <dsp:txXfrm>
        <a:off x="4404327" y="2864899"/>
        <a:ext cx="2547791" cy="587806"/>
      </dsp:txXfrm>
    </dsp:sp>
    <dsp:sp modelId="{1CBF2FA0-D211-4877-9306-F66DB69360C5}">
      <dsp:nvSpPr>
        <dsp:cNvPr id="0" name=""/>
        <dsp:cNvSpPr/>
      </dsp:nvSpPr>
      <dsp:spPr>
        <a:xfrm>
          <a:off x="4062995" y="1718122"/>
          <a:ext cx="323045" cy="231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115"/>
              </a:lnTo>
              <a:lnTo>
                <a:pt x="323045" y="2317115"/>
              </a:lnTo>
            </a:path>
          </a:pathLst>
        </a:custGeom>
        <a:noFill/>
        <a:ln w="55000" cap="flat" cmpd="thickThin" algn="ctr">
          <a:solidFill>
            <a:srgbClr val="0E6D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6624D-FD9A-477D-A753-D98B90474E1F}">
      <dsp:nvSpPr>
        <dsp:cNvPr id="0" name=""/>
        <dsp:cNvSpPr/>
      </dsp:nvSpPr>
      <dsp:spPr>
        <a:xfrm>
          <a:off x="4386040" y="3723047"/>
          <a:ext cx="2584365" cy="624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rgbClr val="0E6DA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Palatino Linotype" panose="02040502050505030304" pitchFamily="18" charset="0"/>
            </a:rPr>
            <a:t>Приложение к договору с показателями эффективности </a:t>
          </a:r>
          <a:endParaRPr lang="ru-RU" sz="1300" kern="1200" dirty="0">
            <a:latin typeface="Palatino Linotype" panose="02040502050505030304" pitchFamily="18" charset="0"/>
          </a:endParaRPr>
        </a:p>
      </dsp:txBody>
      <dsp:txXfrm>
        <a:off x="4404327" y="3741334"/>
        <a:ext cx="2547791" cy="587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820ED-C930-4037-9F09-9548BA5D1321}">
      <dsp:nvSpPr>
        <dsp:cNvPr id="0" name=""/>
        <dsp:cNvSpPr/>
      </dsp:nvSpPr>
      <dsp:spPr>
        <a:xfrm>
          <a:off x="0" y="0"/>
          <a:ext cx="5164673" cy="6525490"/>
        </a:xfrm>
        <a:prstGeom prst="roundRect">
          <a:avLst>
            <a:gd name="adj" fmla="val 10000"/>
          </a:avLst>
        </a:prstGeom>
        <a:solidFill>
          <a:schemeClr val="lt1">
            <a:alpha val="38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pc="-125" dirty="0" smtClean="0">
              <a:ln w="3175">
                <a:noFill/>
              </a:ln>
              <a:solidFill>
                <a:srgbClr val="1D5CD0"/>
              </a:solidFill>
              <a:latin typeface="Palatino Linotype" panose="02040502050505030304" pitchFamily="18" charset="0"/>
              <a:ea typeface="+mn-ea"/>
              <a:cs typeface="Arial" charset="0"/>
            </a:rPr>
            <a:t>Критерии эффективности</a:t>
          </a:r>
          <a:endParaRPr lang="ru-RU" sz="2800" b="1" kern="1200" spc="-125" dirty="0">
            <a:ln w="3175">
              <a:noFill/>
            </a:ln>
            <a:solidFill>
              <a:srgbClr val="1D5CD0"/>
            </a:solidFill>
            <a:latin typeface="Palatino Linotype" panose="02040502050505030304" pitchFamily="18" charset="0"/>
            <a:ea typeface="+mn-ea"/>
            <a:cs typeface="Arial" charset="0"/>
          </a:endParaRPr>
        </a:p>
      </dsp:txBody>
      <dsp:txXfrm>
        <a:off x="0" y="0"/>
        <a:ext cx="5164673" cy="1957647"/>
      </dsp:txXfrm>
    </dsp:sp>
    <dsp:sp modelId="{06B3225A-640C-47B8-8E88-9665EF8811BC}">
      <dsp:nvSpPr>
        <dsp:cNvPr id="0" name=""/>
        <dsp:cNvSpPr/>
      </dsp:nvSpPr>
      <dsp:spPr>
        <a:xfrm>
          <a:off x="518991" y="1961629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учебной и учебно-методической деятельности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641" y="1977279"/>
        <a:ext cx="4100438" cy="503038"/>
      </dsp:txXfrm>
    </dsp:sp>
    <dsp:sp modelId="{4048FD3D-FF5B-4E04-BA1F-6EEBDBA5EEEA}">
      <dsp:nvSpPr>
        <dsp:cNvPr id="0" name=""/>
        <dsp:cNvSpPr/>
      </dsp:nvSpPr>
      <dsp:spPr>
        <a:xfrm>
          <a:off x="518991" y="2578173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kern="1200" dirty="0">
              <a:latin typeface="Palatino Linotype" panose="02040502050505030304" pitchFamily="18" charset="0"/>
            </a:rPr>
            <a:t>рейтинга НПР по  опросу </a:t>
          </a:r>
          <a:r>
            <a:rPr lang="ru-RU" sz="1600" b="1" kern="1200" dirty="0" smtClean="0">
              <a:latin typeface="Palatino Linotype" panose="02040502050505030304" pitchFamily="18" charset="0"/>
            </a:rPr>
            <a:t>студентов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34641" y="2593823"/>
        <a:ext cx="4100438" cy="503038"/>
      </dsp:txXfrm>
    </dsp:sp>
    <dsp:sp modelId="{141DF9F5-B396-47BA-9797-A35BDA80B9BF}">
      <dsp:nvSpPr>
        <dsp:cNvPr id="0" name=""/>
        <dsp:cNvSpPr/>
      </dsp:nvSpPr>
      <dsp:spPr>
        <a:xfrm>
          <a:off x="518991" y="3194718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kern="1200" dirty="0">
              <a:latin typeface="Palatino Linotype" panose="02040502050505030304" pitchFamily="18" charset="0"/>
            </a:rPr>
            <a:t>инновационной </a:t>
          </a:r>
          <a:r>
            <a:rPr lang="ru-RU" sz="1600" b="1" kern="1200" dirty="0" smtClean="0">
              <a:latin typeface="Palatino Linotype" panose="02040502050505030304" pitchFamily="18" charset="0"/>
            </a:rPr>
            <a:t>деятельности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34641" y="3210368"/>
        <a:ext cx="4100438" cy="503038"/>
      </dsp:txXfrm>
    </dsp:sp>
    <dsp:sp modelId="{FAB0CA84-B0C6-4CA0-AFB6-61655D4C0F67}">
      <dsp:nvSpPr>
        <dsp:cNvPr id="0" name=""/>
        <dsp:cNvSpPr/>
      </dsp:nvSpPr>
      <dsp:spPr>
        <a:xfrm>
          <a:off x="518991" y="3811262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kern="1200" dirty="0">
              <a:latin typeface="Palatino Linotype" panose="02040502050505030304" pitchFamily="18" charset="0"/>
            </a:rPr>
            <a:t>научно-методической </a:t>
          </a:r>
          <a:r>
            <a:rPr lang="ru-RU" sz="1600" b="1" kern="1200" dirty="0" smtClean="0">
              <a:latin typeface="Palatino Linotype" panose="02040502050505030304" pitchFamily="18" charset="0"/>
            </a:rPr>
            <a:t>деятельности 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34641" y="3826912"/>
        <a:ext cx="4100438" cy="503038"/>
      </dsp:txXfrm>
    </dsp:sp>
    <dsp:sp modelId="{D27B6523-1113-4FFD-834E-F7D65FDF41E7}">
      <dsp:nvSpPr>
        <dsp:cNvPr id="0" name=""/>
        <dsp:cNvSpPr/>
      </dsp:nvSpPr>
      <dsp:spPr>
        <a:xfrm>
          <a:off x="518991" y="4427806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kern="1200" dirty="0">
              <a:latin typeface="Palatino Linotype" panose="02040502050505030304" pitchFamily="18" charset="0"/>
            </a:rPr>
            <a:t>научно-исследовательской </a:t>
          </a:r>
          <a:r>
            <a:rPr lang="ru-RU" sz="1600" b="1" kern="1200" dirty="0" smtClean="0">
              <a:latin typeface="Palatino Linotype" panose="02040502050505030304" pitchFamily="18" charset="0"/>
            </a:rPr>
            <a:t>деятельности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34641" y="4443456"/>
        <a:ext cx="4100438" cy="503038"/>
      </dsp:txXfrm>
    </dsp:sp>
    <dsp:sp modelId="{B63EAD2D-09E2-4C28-BA89-7C7B4AADF7A3}">
      <dsp:nvSpPr>
        <dsp:cNvPr id="0" name=""/>
        <dsp:cNvSpPr/>
      </dsp:nvSpPr>
      <dsp:spPr>
        <a:xfrm>
          <a:off x="518991" y="5044350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kern="1200" dirty="0">
              <a:latin typeface="Palatino Linotype" panose="02040502050505030304" pitchFamily="18" charset="0"/>
            </a:rPr>
            <a:t>подготовки научных </a:t>
          </a:r>
          <a:r>
            <a:rPr lang="ru-RU" sz="1600" b="1" kern="1200" dirty="0" smtClean="0">
              <a:latin typeface="Palatino Linotype" panose="02040502050505030304" pitchFamily="18" charset="0"/>
            </a:rPr>
            <a:t>кадров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34641" y="5060000"/>
        <a:ext cx="4100438" cy="503038"/>
      </dsp:txXfrm>
    </dsp:sp>
    <dsp:sp modelId="{D8661A0D-F879-48E7-A018-5FEF90721F47}">
      <dsp:nvSpPr>
        <dsp:cNvPr id="0" name=""/>
        <dsp:cNvSpPr/>
      </dsp:nvSpPr>
      <dsp:spPr>
        <a:xfrm>
          <a:off x="518991" y="5660894"/>
          <a:ext cx="4131738" cy="53433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48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Показатели </a:t>
          </a:r>
          <a:r>
            <a:rPr lang="ru-RU" sz="1600" b="1" kern="1200" dirty="0">
              <a:latin typeface="Palatino Linotype" panose="02040502050505030304" pitchFamily="18" charset="0"/>
            </a:rPr>
            <a:t>международной </a:t>
          </a:r>
          <a:r>
            <a:rPr lang="ru-RU" sz="1600" b="1" kern="1200" dirty="0" smtClean="0">
              <a:latin typeface="Palatino Linotype" panose="02040502050505030304" pitchFamily="18" charset="0"/>
            </a:rPr>
            <a:t>деятельности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34641" y="5676544"/>
        <a:ext cx="4100438" cy="5030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E1CF-D364-4FC2-B5C6-B3C87AB528FD}">
      <dsp:nvSpPr>
        <dsp:cNvPr id="0" name=""/>
        <dsp:cNvSpPr/>
      </dsp:nvSpPr>
      <dsp:spPr>
        <a:xfrm>
          <a:off x="0" y="2869"/>
          <a:ext cx="8454730" cy="8751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Мониторинг являются основанием для оценки эффективности научно-педагогической деятельности</a:t>
          </a:r>
          <a:endParaRPr lang="ru-RU" sz="2200" b="1" kern="1200" dirty="0"/>
        </a:p>
      </dsp:txBody>
      <dsp:txXfrm>
        <a:off x="42722" y="45591"/>
        <a:ext cx="8369286" cy="789716"/>
      </dsp:txXfrm>
    </dsp:sp>
    <dsp:sp modelId="{64ECE3F2-7D9C-46AB-9ADD-E049E4B0446B}">
      <dsp:nvSpPr>
        <dsp:cNvPr id="0" name=""/>
        <dsp:cNvSpPr/>
      </dsp:nvSpPr>
      <dsp:spPr>
        <a:xfrm>
          <a:off x="0" y="878029"/>
          <a:ext cx="8454730" cy="173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Проведение мониторинга научно-педагогической деятельности НПР в Университете возложено на комиссию по проведению мониторинга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Состав комиссии утверждается приказом ректора Университета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Мониторинг эффективности проводится ежегодно по показателям за предыдущие периоды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Заседания комиссии проводятся два раза в год по итогам семестра</a:t>
          </a:r>
          <a:endParaRPr lang="ru-RU" sz="1800" b="1" kern="1200" dirty="0"/>
        </a:p>
      </dsp:txBody>
      <dsp:txXfrm>
        <a:off x="0" y="878029"/>
        <a:ext cx="8454730" cy="1730520"/>
      </dsp:txXfrm>
    </dsp:sp>
    <dsp:sp modelId="{AB347034-BC09-4A0B-BF2F-FDD8452637E4}">
      <dsp:nvSpPr>
        <dsp:cNvPr id="0" name=""/>
        <dsp:cNvSpPr/>
      </dsp:nvSpPr>
      <dsp:spPr>
        <a:xfrm>
          <a:off x="0" y="2608550"/>
          <a:ext cx="8454730" cy="8751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Документы для подтверждения или изменения категории подаются ответственному секретарю комиссии</a:t>
          </a:r>
          <a:endParaRPr lang="ru-RU" sz="2200" b="1" kern="1200" dirty="0"/>
        </a:p>
      </dsp:txBody>
      <dsp:txXfrm>
        <a:off x="42722" y="2651272"/>
        <a:ext cx="8369286" cy="789716"/>
      </dsp:txXfrm>
    </dsp:sp>
    <dsp:sp modelId="{7760AF1B-C29B-4D20-8FE3-87CF3EB0D38E}">
      <dsp:nvSpPr>
        <dsp:cNvPr id="0" name=""/>
        <dsp:cNvSpPr/>
      </dsp:nvSpPr>
      <dsp:spPr>
        <a:xfrm>
          <a:off x="0" y="3547070"/>
          <a:ext cx="8454730" cy="8751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Категории эффективности</a:t>
          </a:r>
          <a:r>
            <a:rPr lang="ru-RU" sz="2200" kern="1200" smtClean="0"/>
            <a:t>:</a:t>
          </a:r>
          <a:endParaRPr lang="ru-RU" sz="2200" kern="1200" dirty="0"/>
        </a:p>
      </dsp:txBody>
      <dsp:txXfrm>
        <a:off x="42722" y="3589792"/>
        <a:ext cx="8369286" cy="789716"/>
      </dsp:txXfrm>
    </dsp:sp>
    <dsp:sp modelId="{F51EEAEF-5E3B-4063-8E83-BB3E03C80687}">
      <dsp:nvSpPr>
        <dsp:cNvPr id="0" name=""/>
        <dsp:cNvSpPr/>
      </dsp:nvSpPr>
      <dsp:spPr>
        <a:xfrm>
          <a:off x="0" y="4422230"/>
          <a:ext cx="845473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1 категория – высокая эффективность научно-педагогической деятельности 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2 категория – удовлетворительная эффективность научно-педагогической деятельности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3 категория – низкая эффективность научно-педагогической деятельности</a:t>
          </a:r>
          <a:endParaRPr lang="ru-RU" sz="1800" b="1" kern="1200" dirty="0"/>
        </a:p>
      </dsp:txBody>
      <dsp:txXfrm>
        <a:off x="0" y="4422230"/>
        <a:ext cx="8454730" cy="1184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81A6A-5435-2D4D-9399-464B14E3CAA7}">
      <dsp:nvSpPr>
        <dsp:cNvPr id="0" name=""/>
        <dsp:cNvSpPr/>
      </dsp:nvSpPr>
      <dsp:spPr>
        <a:xfrm>
          <a:off x="0" y="465543"/>
          <a:ext cx="8229600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Миссия и цели вуза</a:t>
          </a:r>
          <a:endParaRPr lang="ru-RU" sz="2300" kern="1200" dirty="0"/>
        </a:p>
      </dsp:txBody>
      <dsp:txXfrm>
        <a:off x="0" y="765179"/>
        <a:ext cx="7929964" cy="599271"/>
      </dsp:txXfrm>
    </dsp:sp>
    <dsp:sp modelId="{30669DE9-50B9-CC45-9E58-6EB89875D5A5}">
      <dsp:nvSpPr>
        <dsp:cNvPr id="0" name=""/>
        <dsp:cNvSpPr/>
      </dsp:nvSpPr>
      <dsp:spPr>
        <a:xfrm>
          <a:off x="0" y="1389793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Определение «ниши» вуза,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Оценка слабых и сильных сторон вуза</a:t>
          </a:r>
        </a:p>
      </dsp:txBody>
      <dsp:txXfrm>
        <a:off x="0" y="1389793"/>
        <a:ext cx="2534716" cy="2308835"/>
      </dsp:txXfrm>
    </dsp:sp>
    <dsp:sp modelId="{5D7FF12A-6501-3541-8050-6126B7FE2E35}">
      <dsp:nvSpPr>
        <dsp:cNvPr id="0" name=""/>
        <dsp:cNvSpPr/>
      </dsp:nvSpPr>
      <dsp:spPr>
        <a:xfrm>
          <a:off x="2534716" y="865057"/>
          <a:ext cx="5694883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Кадровая политика</a:t>
          </a:r>
          <a:endParaRPr lang="ru-RU" sz="2300" kern="1200" dirty="0"/>
        </a:p>
      </dsp:txBody>
      <dsp:txXfrm>
        <a:off x="2534716" y="1164693"/>
        <a:ext cx="5395247" cy="599271"/>
      </dsp:txXfrm>
    </dsp:sp>
    <dsp:sp modelId="{ECDB3EB8-C001-8F47-B01B-2612B34D1694}">
      <dsp:nvSpPr>
        <dsp:cNvPr id="0" name=""/>
        <dsp:cNvSpPr/>
      </dsp:nvSpPr>
      <dsp:spPr>
        <a:xfrm>
          <a:off x="2534716" y="1789307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Формирование целей и задач кадровой политики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Определение требований к преподавателям</a:t>
          </a:r>
        </a:p>
      </dsp:txBody>
      <dsp:txXfrm>
        <a:off x="2534716" y="1789307"/>
        <a:ext cx="2534716" cy="2308835"/>
      </dsp:txXfrm>
    </dsp:sp>
    <dsp:sp modelId="{520DCB08-6D94-394B-81DA-1FE2DB196590}">
      <dsp:nvSpPr>
        <dsp:cNvPr id="0" name=""/>
        <dsp:cNvSpPr/>
      </dsp:nvSpPr>
      <dsp:spPr>
        <a:xfrm>
          <a:off x="5069433" y="1264572"/>
          <a:ext cx="3160166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Модель контракта</a:t>
          </a:r>
          <a:endParaRPr lang="ru-RU" sz="2300" kern="1200" dirty="0"/>
        </a:p>
      </dsp:txBody>
      <dsp:txXfrm>
        <a:off x="5069433" y="1564208"/>
        <a:ext cx="2860530" cy="599271"/>
      </dsp:txXfrm>
    </dsp:sp>
    <dsp:sp modelId="{AA2E5C21-760A-9743-A759-79C29BFD553A}">
      <dsp:nvSpPr>
        <dsp:cNvPr id="0" name=""/>
        <dsp:cNvSpPr/>
      </dsp:nvSpPr>
      <dsp:spPr>
        <a:xfrm>
          <a:off x="5069433" y="2188821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Определение обязанностей, показателей результативности работы, размера и структуры надбавок</a:t>
          </a:r>
          <a:endParaRPr lang="ru-RU" sz="2100" kern="1200" dirty="0"/>
        </a:p>
      </dsp:txBody>
      <dsp:txXfrm>
        <a:off x="5069433" y="2188821"/>
        <a:ext cx="2534716" cy="22750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9775F-E33E-4A0E-8424-963138DDA9ED}">
      <dsp:nvSpPr>
        <dsp:cNvPr id="0" name=""/>
        <dsp:cNvSpPr/>
      </dsp:nvSpPr>
      <dsp:spPr>
        <a:xfrm>
          <a:off x="2574574" y="1594447"/>
          <a:ext cx="3573303" cy="35733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Palatino Linotype" panose="02040502050505030304" pitchFamily="18" charset="0"/>
            </a:rPr>
            <a:t>,</a:t>
          </a:r>
          <a:endParaRPr lang="ru-RU" sz="1400" kern="1200" dirty="0">
            <a:latin typeface="Palatino Linotype" panose="02040502050505030304" pitchFamily="18" charset="0"/>
          </a:endParaRPr>
        </a:p>
      </dsp:txBody>
      <dsp:txXfrm>
        <a:off x="2574574" y="1594447"/>
        <a:ext cx="3573303" cy="3573303"/>
      </dsp:txXfrm>
    </dsp:sp>
    <dsp:sp modelId="{9A82F23E-7CA6-4919-B887-DECC4485CD00}">
      <dsp:nvSpPr>
        <dsp:cNvPr id="0" name=""/>
        <dsp:cNvSpPr/>
      </dsp:nvSpPr>
      <dsp:spPr>
        <a:xfrm>
          <a:off x="2163733" y="23460"/>
          <a:ext cx="5007769" cy="119609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Установление соответствующих показателей эффективности стимулирующих выплат, критериев и условий их назначения с отражением в примерных положениях об оплате труда работников, коллективных договорах, трудовых договорах и других локальных и распорядительных документах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163733" y="23460"/>
        <a:ext cx="5007769" cy="1196091"/>
      </dsp:txXfrm>
    </dsp:sp>
    <dsp:sp modelId="{183ED7C0-B42C-482D-B6A7-B02C79E60573}">
      <dsp:nvSpPr>
        <dsp:cNvPr id="0" name=""/>
        <dsp:cNvSpPr/>
      </dsp:nvSpPr>
      <dsp:spPr>
        <a:xfrm>
          <a:off x="7101441" y="0"/>
          <a:ext cx="1728442" cy="1846486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Отмену неэффективных стимулирующих выплат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7101441" y="0"/>
        <a:ext cx="1728442" cy="1846486"/>
      </dsp:txXfrm>
    </dsp:sp>
    <dsp:sp modelId="{9C542F47-BCAD-4A52-A3D6-6289A3078DFF}">
      <dsp:nvSpPr>
        <dsp:cNvPr id="0" name=""/>
        <dsp:cNvSpPr/>
      </dsp:nvSpPr>
      <dsp:spPr>
        <a:xfrm>
          <a:off x="7101441" y="1658510"/>
          <a:ext cx="1728442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Оптимизацию штатного расписания работников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7101441" y="1658510"/>
        <a:ext cx="1728442" cy="1786651"/>
      </dsp:txXfrm>
    </dsp:sp>
    <dsp:sp modelId="{FDD43D58-8051-43D8-BE2E-C3A41DFDF027}">
      <dsp:nvSpPr>
        <dsp:cNvPr id="0" name=""/>
        <dsp:cNvSpPr/>
      </dsp:nvSpPr>
      <dsp:spPr>
        <a:xfrm>
          <a:off x="6992772" y="3875051"/>
          <a:ext cx="1728442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Оптимизацию структуры заработной платы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6992772" y="3875051"/>
        <a:ext cx="1728442" cy="1786651"/>
      </dsp:txXfrm>
    </dsp:sp>
    <dsp:sp modelId="{2643FD39-92F4-4B8C-9B8E-1221F396D550}">
      <dsp:nvSpPr>
        <dsp:cNvPr id="0" name=""/>
        <dsp:cNvSpPr/>
      </dsp:nvSpPr>
      <dsp:spPr>
        <a:xfrm>
          <a:off x="4677684" y="4561227"/>
          <a:ext cx="2163063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Пересмотр должностных обязанностей НПР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4677684" y="4561227"/>
        <a:ext cx="2163063" cy="1786651"/>
      </dsp:txXfrm>
    </dsp:sp>
    <dsp:sp modelId="{B97355AB-072A-4399-AFF6-F161C197182E}">
      <dsp:nvSpPr>
        <dsp:cNvPr id="0" name=""/>
        <dsp:cNvSpPr/>
      </dsp:nvSpPr>
      <dsp:spPr>
        <a:xfrm>
          <a:off x="2181963" y="4588021"/>
          <a:ext cx="2163063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Пересмотр локальных НПА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181963" y="4588021"/>
        <a:ext cx="2163063" cy="1786651"/>
      </dsp:txXfrm>
    </dsp:sp>
    <dsp:sp modelId="{443C11D1-250A-4985-95D9-10F1B05D891B}">
      <dsp:nvSpPr>
        <dsp:cNvPr id="0" name=""/>
        <dsp:cNvSpPr/>
      </dsp:nvSpPr>
      <dsp:spPr>
        <a:xfrm>
          <a:off x="0" y="4094875"/>
          <a:ext cx="2163063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Пересмотр трудовых договоров (контрактов) с НПР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0" y="4094875"/>
        <a:ext cx="2163063" cy="1786651"/>
      </dsp:txXfrm>
    </dsp:sp>
    <dsp:sp modelId="{1D983929-926E-44B3-8D0C-A19D2ADADB14}">
      <dsp:nvSpPr>
        <dsp:cNvPr id="0" name=""/>
        <dsp:cNvSpPr/>
      </dsp:nvSpPr>
      <dsp:spPr>
        <a:xfrm>
          <a:off x="0" y="2139187"/>
          <a:ext cx="2163063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Разработку критериев эффективности деятельности НПР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0" y="2139187"/>
        <a:ext cx="2163063" cy="1786651"/>
      </dsp:txXfrm>
    </dsp:sp>
    <dsp:sp modelId="{82B4B046-401C-49D4-A4E4-B9957A7AA568}">
      <dsp:nvSpPr>
        <dsp:cNvPr id="0" name=""/>
        <dsp:cNvSpPr/>
      </dsp:nvSpPr>
      <dsp:spPr>
        <a:xfrm>
          <a:off x="13062" y="313552"/>
          <a:ext cx="2163063" cy="1786651"/>
        </a:xfrm>
        <a:prstGeom prst="rect">
          <a:avLst/>
        </a:prstGeom>
        <a:solidFill>
          <a:schemeClr val="lt1">
            <a:alpha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Разработку локальных нормативно-правовых актов, регламентирующих мониторинг эффективности деятельности НПР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13062" y="313552"/>
        <a:ext cx="2163063" cy="178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0CA95-0872-4C90-ADD7-4F9EE7CFF714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1A891-C7A0-4FBD-8D53-6811BF12A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A891-C7A0-4FBD-8D53-6811BF12A8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6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A891-C7A0-4FBD-8D53-6811BF12A8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8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A891-C7A0-4FBD-8D53-6811BF12A80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8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362-A0E4-E64A-BCC2-D344FBD5A7DF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A891-C7A0-4FBD-8D53-6811BF12A80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Существуют несколько форм проявления психологического барьера: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Пассивные формы проявления, например, отсутствие у преподавателей убежденности в необходимости и своевременности осуществления новшеств в данном коллективе, в возможности реальных изменений сложившейся производственной и социально-психологической обстановки в коллективе, отсутствие желания улучшить привычные формы и методы работы, систему разделения труда, структуру межличностных коммуникаций, сложившиеся механизмы принятия решений и разделения ответственности, установившуюся иерархию авторитета, знаний, опыта, отсутствие готовности принять личное участие в мероприятиях по осуществлению новшества, в контактах с инициаторами нововведений, в совершенствовании управления инновационным циклом; отсутствие готовности выделить необходимые для осуществления нововведения материальные, финансовые и людские ресурсы, специальное время, боязнь возникновения дополнительных трудностей, связанных с нововведением, у своего подразделения, у своей организации, у себя лично.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Вторую группу образуют активные формы проявления психологического барьера. Они выражаются в стремлении некоторых членов педагогического коллектива ограничить круг лиц, с которыми контактируют инициаторы нововведения, время контактов и дополнительные источники информации; умолчать о своих реальных функциях в данном процессе, используемых методиках и инструкциях работы, а также критериях выбора того или иного варианта решения; противопоставить квалификацию и опыт «своих» и «чужих» учителей, объем и значение работы этих групп, нормы и манеры их поведения, а также размеры их зарплаты и премий, обвинить инициаторов нововведения в отсутствии с их стороны внимания к просьбам и замечаниям, с которыми обращаются к ним работники коллектива – объекты инноваций; выдвигать все новые требования к инициаторам нововведений под предлогом необходимости их бесконечного улучшения.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Третью группу образуют крайние формы проявления психологического барьера. К ним, например, можно отнести такие явления, как выдача информации в меньшем объеме, чем было запрошено инициатором нововведения; выдача недостаточно достоверной информации или сознательное ее искажение, нарушение инструкций, форм документации, порядка действия, предложенного инициаторами нововведений; стремление использовать финансовые, людские и материальные ресурсы, выделенные для осуществления новшеств, не по их прямому назначению, а, главным образом, для решения текущих задач коллектива.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В случае, когда внешние воздействия не соответствуют внутренним условиям (интересам, направленности личности, ценностным ориентациям и так далее), формируется негативное отношение, стремление защититься от этих внешних воздействий. Вследствие этого возникают психологические барьеры: барьер некомпетентности; барьер навыка, привычки, традиции; барьер идиллии, барьер увеличения нагрузки; барьер шефа.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по устранению психологических барьеров может вестись в трех направлениях: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Изменение ценностных ориентаций потенциальных участников инновационного процесса и задание новых образцов личностного поведения.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Изменение мотивации членов педагогического коллектива.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Формирование готовности учителя к инновационной деятельности.</a:t>
            </a:r>
            <a:endParaRPr lang="ru-RU" sz="1200" b="0" i="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D55-482B-4CD0-82EF-BD3ED85503B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6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6399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A891-C7A0-4FBD-8D53-6811BF12A8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DBF18-49CF-415C-AF0A-3099FF3EC8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8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A891-C7A0-4FBD-8D53-6811BF12A8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1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22263"/>
            <a:r>
              <a:rPr lang="ru-RU" sz="1200" dirty="0" smtClean="0"/>
              <a:t>При сотрудничестве</a:t>
            </a:r>
            <a:r>
              <a:rPr lang="ru-RU" sz="1200" baseline="0" dirty="0" smtClean="0"/>
              <a:t> с ВУЗАМИ мы обычно предлагаем следующую дорожную карту реализации:</a:t>
            </a:r>
          </a:p>
          <a:p>
            <a:pPr indent="-322263"/>
            <a:endParaRPr lang="ru-RU" sz="1200" baseline="0" dirty="0" smtClean="0"/>
          </a:p>
          <a:p>
            <a:pPr indent="-322263"/>
            <a:r>
              <a:rPr lang="ru-RU" sz="1200" baseline="0" dirty="0" smtClean="0"/>
              <a:t>ЛОКОМОТИВОМ обычно является задачи управление программой развития, подразумевающая ЖЕСТКУЮ отчетность и решение задач отчетности перед ведомствами разного уровня. </a:t>
            </a:r>
            <a:endParaRPr lang="ru-RU" sz="1200" dirty="0" smtClean="0"/>
          </a:p>
          <a:p>
            <a:pPr indent="-322263"/>
            <a:endParaRPr lang="ru-RU" sz="1200" dirty="0" smtClean="0"/>
          </a:p>
          <a:p>
            <a:pPr indent="-322263"/>
            <a:endParaRPr lang="ru-RU" sz="1200" dirty="0" smtClean="0"/>
          </a:p>
          <a:p>
            <a:pPr indent="-322263"/>
            <a:endParaRPr lang="ru-RU" sz="1200" dirty="0" smtClean="0"/>
          </a:p>
          <a:p>
            <a:pPr indent="-322263"/>
            <a:r>
              <a:rPr lang="ru-RU" sz="1200" dirty="0" smtClean="0"/>
              <a:t>Центр стратегического управления университетом</a:t>
            </a:r>
          </a:p>
          <a:p>
            <a:pPr indent="-322263"/>
            <a:r>
              <a:rPr lang="ru-RU" sz="1200" dirty="0" smtClean="0"/>
              <a:t>Система мониторинга результативности образовательной и научной деятельности структурных подразделений и основного персонала вуза </a:t>
            </a:r>
          </a:p>
          <a:p>
            <a:pPr indent="-322263"/>
            <a:r>
              <a:rPr lang="ru-RU" sz="1200" dirty="0" smtClean="0"/>
              <a:t>Лаборатории ситуационного анализа </a:t>
            </a:r>
          </a:p>
          <a:p>
            <a:pPr indent="-322263"/>
            <a:r>
              <a:rPr lang="ru-RU" sz="1200" dirty="0" smtClean="0"/>
              <a:t>Система сбора показателей и формирования регламентной отчётности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898B-230B-4AA1-B117-8450E017467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показателей деятельности МЭСИ:</a:t>
            </a:r>
          </a:p>
          <a:p>
            <a:pPr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актуализируется на основе анализа внешних факторов</a:t>
            </a:r>
          </a:p>
          <a:p>
            <a:pPr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приказом ректора, в котором закрепляются ответственные за их достижение</a:t>
            </a:r>
          </a:p>
          <a:p>
            <a:pPr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интегрируется в Стратегический план развития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AA7C-6FAE-4A0F-92EA-AFCC04F26B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 2014 года конкурсный отбор будут проходить руководители программ.</a:t>
            </a:r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1FEFBD-93D7-4C23-B47F-744C75CF2798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486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AA7C-6FAE-4A0F-92EA-AFCC04F26B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учебной и учебно-методической деятельности.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рейтинга НПР.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инновационной деятельности.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научно-методической деятельности.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научно-исследовательской деятельности.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подготовки научных кадров.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международной деятельности.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требования к научно-методической работе НПР на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59A9-D97E-4AC5-8074-C358453BFF5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oftget.net/uploads/posts/2011-03/1299510445_480x320_iforhri0pi1ey40hvldjl6wio7t1rrqe.jpg.jpg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9" y="2837824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063" y="3430323"/>
            <a:ext cx="7690116" cy="323165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2123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03854"/>
            <a:ext cx="3997854" cy="34624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0" baseline="0">
                <a:latin typeface="+mn-lt"/>
              </a:defRPr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835" y="1597216"/>
            <a:ext cx="4019021" cy="1536318"/>
          </a:xfrm>
        </p:spPr>
        <p:txBody>
          <a:bodyPr/>
          <a:lstStyle>
            <a:lvl1pPr marL="281759" indent="-281759">
              <a:buFont typeface="Arial" pitchFamily="34" charset="0"/>
              <a:buChar char="•"/>
              <a:defRPr sz="2300"/>
            </a:lvl1pPr>
            <a:lvl2pPr marL="562196" indent="-265885">
              <a:buFont typeface="Arial" pitchFamily="34" charset="0"/>
              <a:buChar char="•"/>
              <a:defRPr sz="2000"/>
            </a:lvl2pPr>
            <a:lvl3pPr marL="813529" indent="-243397">
              <a:buFont typeface="Arial" pitchFamily="34" charset="0"/>
              <a:buChar char="•"/>
              <a:defRPr sz="1800"/>
            </a:lvl3pPr>
            <a:lvl4pPr marL="1050312" indent="-228847">
              <a:buFont typeface="Arial" pitchFamily="34" charset="0"/>
              <a:buChar char="•"/>
              <a:defRPr sz="1700"/>
            </a:lvl4pPr>
            <a:lvl5pPr marL="1279159" indent="-206358">
              <a:buFont typeface="Arial" pitchFamily="34" charset="0"/>
              <a:buChar char="•"/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5888" y="1203854"/>
            <a:ext cx="4020343" cy="34624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0">
                <a:latin typeface="+mn-lt"/>
              </a:defRPr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888" y="1597216"/>
            <a:ext cx="4020343" cy="1536318"/>
          </a:xfrm>
        </p:spPr>
        <p:txBody>
          <a:bodyPr/>
          <a:lstStyle>
            <a:lvl1pPr marL="296309" indent="-296309">
              <a:buFont typeface="Arial" pitchFamily="34" charset="0"/>
              <a:buChar char="•"/>
              <a:defRPr sz="2300"/>
            </a:lvl1pPr>
            <a:lvl2pPr marL="570132" indent="-273822">
              <a:buFont typeface="Arial" pitchFamily="34" charset="0"/>
              <a:buChar char="•"/>
              <a:defRPr sz="2000"/>
            </a:lvl2pPr>
            <a:lvl3pPr marL="821466" indent="-244720">
              <a:buFont typeface="Arial" pitchFamily="34" charset="0"/>
              <a:buChar char="•"/>
              <a:defRPr sz="1800"/>
            </a:lvl3pPr>
            <a:lvl4pPr marL="1050312" indent="-236784">
              <a:buFont typeface="Arial" pitchFamily="34" charset="0"/>
              <a:buChar char="•"/>
              <a:defRPr sz="1700"/>
            </a:lvl4pPr>
            <a:lvl5pPr marL="1279159" indent="-220910">
              <a:buFont typeface="Arial" pitchFamily="34" charset="0"/>
              <a:buChar char="•"/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0763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85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75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293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6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4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lueband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76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6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9" y="3430323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063" y="4022824"/>
            <a:ext cx="7690116" cy="646331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accent5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5416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49" y="2837824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063" y="3430325"/>
            <a:ext cx="7690116" cy="646331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2290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24F92806-3527-4532-9124-FBF6FA25367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5313" y="6215063"/>
            <a:ext cx="928687" cy="506412"/>
          </a:xfrm>
          <a:prstGeom prst="rect">
            <a:avLst/>
          </a:prstGeom>
        </p:spPr>
        <p:txBody>
          <a:bodyPr/>
          <a:lstStyle>
            <a:lvl1pPr eaLnBrk="0" hangingPunct="0"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0A451EB-BDE6-4140-90C4-7E878779A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4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F92806-3527-4532-9124-FBF6FA25367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A451EB-BDE6-4140-90C4-7E878779A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04900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4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8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49" y="2837824"/>
            <a:ext cx="8031428" cy="507832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1063" y="3430323"/>
            <a:ext cx="7690116" cy="323165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41057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5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1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1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7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3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4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73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7FA-4A9D-4E48-8C1D-73890EDF9C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4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8974-FB55-4B71-B54B-EAA61AEC89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83820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0363" y="1219200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882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2889-58AB-46B3-91BB-1CBCDD0733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83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564D-62F5-4418-BBAB-805B1E18F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20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8EF9-FD50-4AC8-B087-5DB79A0579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1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7B33-9F53-4FE9-9A6B-9701D21F2A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96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1B2-F4A6-4ACC-AB64-BF5AEC513F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5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42A1-C74B-430A-92A9-717D36C0A3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B7E-1EF2-4630-AB5A-AE4FB5093A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60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694-977B-4DA7-857C-C6436363E5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81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46E9-C5AB-42C3-9E87-4748F6980D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59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55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4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966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445"/>
            <a:ext cx="9144000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2332038"/>
            <a:ext cx="8229600" cy="452596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401-DE6B-4A15-80BF-8C0103310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54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7FA-4A9D-4E48-8C1D-73890EDF9C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2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8974-FB55-4B71-B54B-EAA61AEC89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7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2889-58AB-46B3-91BB-1CBCDD0733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564D-62F5-4418-BBAB-805B1E18F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8EF9-FD50-4AC8-B087-5DB79A0579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02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7B33-9F53-4FE9-9A6B-9701D21F2A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45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1B2-F4A6-4ACC-AB64-BF5AEC513F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62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42A1-C74B-430A-92A9-717D36C0A3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2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B7E-1EF2-4630-AB5A-AE4FB5093A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_Ex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4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9155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694-977B-4DA7-857C-C6436363E5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49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46E9-C5AB-42C3-9E87-4748F6980D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34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071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445"/>
            <a:ext cx="9144000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2332038"/>
            <a:ext cx="8229600" cy="452596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401-DE6B-4A15-80BF-8C0103310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7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7FA-4A9D-4E48-8C1D-73890EDF9C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84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8974-FB55-4B71-B54B-EAA61AEC89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0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2889-58AB-46B3-91BB-1CBCDD0733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51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564D-62F5-4418-BBAB-805B1E18F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8EF9-FD50-4AC8-B087-5DB79A0579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96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7B33-9F53-4FE9-9A6B-9701D21F2A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_MS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4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8685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1B2-F4A6-4ACC-AB64-BF5AEC513F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42A1-C74B-430A-92A9-717D36C0A3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37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B7E-1EF2-4630-AB5A-AE4FB5093A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06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694-977B-4DA7-857C-C6436363E5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60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46E9-C5AB-42C3-9E87-4748F6980D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98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46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445"/>
            <a:ext cx="9144000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2332038"/>
            <a:ext cx="8229600" cy="452596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401-DE6B-4A15-80BF-8C0103310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42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7FA-4A9D-4E48-8C1D-73890EDF9C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9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8974-FB55-4B71-B54B-EAA61AEC89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21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2889-58AB-46B3-91BB-1CBCDD0733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_ASP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4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984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564D-62F5-4418-BBAB-805B1E18F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8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8EF9-FD50-4AC8-B087-5DB79A0579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1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7B33-9F53-4FE9-9A6B-9701D21F2A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14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F1B2-F4A6-4ACC-AB64-BF5AEC513F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7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42A1-C74B-430A-92A9-717D36C0A3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350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B7E-1EF2-4630-AB5A-AE4FB5093A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3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694-977B-4DA7-857C-C6436363E5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24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46E9-C5AB-42C3-9E87-4748F6980D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5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28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445"/>
            <a:ext cx="9144000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2332038"/>
            <a:ext cx="8229600" cy="452596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401-DE6B-4A15-80BF-8C0103310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9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_Visual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ueband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812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833" y="1203854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816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85"/>
          <p:cNvSpPr>
            <a:spLocks noChangeArrowheads="1"/>
          </p:cNvSpPr>
          <p:nvPr/>
        </p:nvSpPr>
        <p:spPr bwMode="gray">
          <a:xfrm>
            <a:off x="438150" y="4305300"/>
            <a:ext cx="725487" cy="636587"/>
          </a:xfrm>
          <a:prstGeom prst="rect">
            <a:avLst/>
          </a:prstGeom>
          <a:solidFill>
            <a:srgbClr val="FFFFC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107504" y="1795464"/>
            <a:ext cx="8928992" cy="2501900"/>
          </a:xfrm>
          <a:prstGeom prst="round2DiagRect">
            <a:avLst/>
          </a:prstGeom>
          <a:solidFill>
            <a:srgbClr val="38A3B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C9FFFF">
              <a:alpha val="29804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FFFFC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C9FFFF">
              <a:alpha val="29804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FFFFC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pic>
        <p:nvPicPr>
          <p:cNvPr id="3312" name="Picture 2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98" y="165418"/>
            <a:ext cx="3156527" cy="292018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0" name="Picture 2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61" y="1988840"/>
            <a:ext cx="2539715" cy="230852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153"/>
          <p:cNvSpPr>
            <a:spLocks noChangeArrowheads="1"/>
          </p:cNvSpPr>
          <p:nvPr/>
        </p:nvSpPr>
        <p:spPr bwMode="gray">
          <a:xfrm>
            <a:off x="482600" y="5576888"/>
            <a:ext cx="725488" cy="633412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79" name="Picture 2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1535"/>
            <a:ext cx="2740769" cy="255358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10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06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84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44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3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382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8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2334762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835" y="1203854"/>
            <a:ext cx="4019021" cy="1677383"/>
          </a:xfrm>
        </p:spPr>
        <p:txBody>
          <a:bodyPr/>
          <a:lstStyle>
            <a:lvl1pPr marL="289697" indent="-289697">
              <a:lnSpc>
                <a:spcPct val="90000"/>
              </a:lnSpc>
              <a:buFont typeface="Arial" pitchFamily="34" charset="0"/>
              <a:buChar char="•"/>
              <a:defRPr sz="2300"/>
            </a:lvl1pPr>
            <a:lvl2pPr marL="519865" indent="-230169">
              <a:lnSpc>
                <a:spcPct val="90000"/>
              </a:lnSpc>
              <a:buFont typeface="Arial" pitchFamily="34" charset="0"/>
              <a:buChar char="•"/>
              <a:defRPr sz="2000"/>
            </a:lvl2pPr>
            <a:lvl3pPr marL="761940" indent="-242074">
              <a:lnSpc>
                <a:spcPct val="90000"/>
              </a:lnSpc>
              <a:buFont typeface="Arial" pitchFamily="34" charset="0"/>
              <a:buChar char="•"/>
              <a:defRPr sz="2000"/>
            </a:lvl3pPr>
            <a:lvl4pPr marL="1004014" indent="-242074">
              <a:lnSpc>
                <a:spcPct val="90000"/>
              </a:lnSpc>
              <a:buFont typeface="Arial" pitchFamily="34" charset="0"/>
              <a:buChar char="•"/>
              <a:defRPr sz="2000"/>
            </a:lvl4pPr>
            <a:lvl5pPr marL="1234182" indent="-230169">
              <a:lnSpc>
                <a:spcPct val="90000"/>
              </a:lnSpc>
              <a:buFont typeface="Arial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887" y="1203854"/>
            <a:ext cx="4020343" cy="1677383"/>
          </a:xfrm>
        </p:spPr>
        <p:txBody>
          <a:bodyPr/>
          <a:lstStyle>
            <a:lvl1pPr marL="289697" indent="-289697">
              <a:lnSpc>
                <a:spcPct val="90000"/>
              </a:lnSpc>
              <a:buFont typeface="Arial" pitchFamily="34" charset="0"/>
              <a:buChar char="•"/>
              <a:defRPr sz="2300"/>
            </a:lvl1pPr>
            <a:lvl2pPr marL="519865" indent="-230169">
              <a:lnSpc>
                <a:spcPct val="90000"/>
              </a:lnSpc>
              <a:buFont typeface="Arial" pitchFamily="34" charset="0"/>
              <a:buChar char="•"/>
              <a:defRPr sz="2000"/>
            </a:lvl2pPr>
            <a:lvl3pPr marL="761940" indent="-242074">
              <a:lnSpc>
                <a:spcPct val="90000"/>
              </a:lnSpc>
              <a:buFont typeface="Arial" pitchFamily="34" charset="0"/>
              <a:buChar char="•"/>
              <a:defRPr sz="2000"/>
            </a:lvl3pPr>
            <a:lvl4pPr marL="1004014" indent="-242074">
              <a:lnSpc>
                <a:spcPct val="90000"/>
              </a:lnSpc>
              <a:buFont typeface="Arial" pitchFamily="34" charset="0"/>
              <a:buChar char="•"/>
              <a:defRPr sz="2000"/>
            </a:lvl4pPr>
            <a:lvl5pPr marL="1234182" indent="-230169">
              <a:lnSpc>
                <a:spcPct val="90000"/>
              </a:lnSpc>
              <a:buFont typeface="Arial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7710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83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228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70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76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4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64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82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44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642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8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636588"/>
            <a:ext cx="8382000" cy="5080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One Column Text Page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03325"/>
            <a:ext cx="8382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&lt;Insert First Level Text&gt;</a:t>
            </a:r>
          </a:p>
          <a:p>
            <a:pPr lvl="1"/>
            <a:r>
              <a:rPr lang="en-US" smtClean="0"/>
              <a:t>&lt;Insert Second Level Text&gt;</a:t>
            </a:r>
          </a:p>
          <a:p>
            <a:pPr lvl="2"/>
            <a:r>
              <a:rPr lang="en-US" smtClean="0"/>
              <a:t>&lt;Insert Third Level Text&gt;</a:t>
            </a:r>
          </a:p>
          <a:p>
            <a:pPr lvl="3"/>
            <a:r>
              <a:rPr lang="en-US" smtClean="0"/>
              <a:t>&lt;Insert Fourth Level Text&gt;</a:t>
            </a:r>
          </a:p>
          <a:p>
            <a:pPr lvl="4"/>
            <a:r>
              <a:rPr lang="en-US" smtClean="0"/>
              <a:t>&lt;Insert Fifth Level Text&gt;</a:t>
            </a:r>
          </a:p>
        </p:txBody>
      </p:sp>
    </p:spTree>
    <p:extLst>
      <p:ext uri="{BB962C8B-B14F-4D97-AF65-F5344CB8AC3E}">
        <p14:creationId xmlns:p14="http://schemas.microsoft.com/office/powerpoint/2010/main" val="2083725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700" kern="1200" spc="-125" dirty="0">
          <a:ln w="3175">
            <a:noFill/>
          </a:ln>
          <a:solidFill>
            <a:schemeClr val="bg2"/>
          </a:solidFill>
          <a:latin typeface="Segoe Light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9pPr>
    </p:titleStyle>
    <p:bodyStyle>
      <a:lvl1pPr marL="288925" indent="-2889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bg1"/>
          </a:solidFill>
          <a:latin typeface="+mn-lt"/>
          <a:ea typeface="+mn-ea"/>
          <a:cs typeface="+mn-cs"/>
        </a:defRPr>
      </a:lvl1pPr>
      <a:lvl2pPr marL="519113" indent="-2286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12788" indent="-1920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54088" indent="-2413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184275" indent="-2286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1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22C1-CAF3-47CA-8A45-F76216A2CE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22C1-CAF3-47CA-8A45-F76216A2CE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22C1-CAF3-47CA-8A45-F76216A2CE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22C1-CAF3-47CA-8A45-F76216A2CE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1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08246276-3656-43D4-8DBC-E1B0D4A55C94}" type="datetimeFigureOut">
              <a:rPr lang="ru-RU" smtClean="0">
                <a:solidFill>
                  <a:srgbClr val="000000"/>
                </a:solidFill>
              </a:rPr>
              <a:pPr/>
              <a:t>24.06.2015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DDE289EB-ED81-4974-9C79-3F1F52F689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-64654" y="4421043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8961-82CF-4808-8F22-DFE4E5F6F4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421E-D217-4724-99DC-33BB9037D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24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3.png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0.png"/><Relationship Id="rId4" Type="http://schemas.openxmlformats.org/officeDocument/2006/relationships/diagramData" Target="../diagrams/data5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virginia.edu/alumnieducation/symposium/2012/images/twitter-logo-square-webtreatsetc.png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17.em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.xml"/><Relationship Id="rId10" Type="http://schemas.openxmlformats.org/officeDocument/2006/relationships/slideLayout" Target="../slideLayouts/slideLayout65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30" y="4013283"/>
            <a:ext cx="6665318" cy="5078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33CC"/>
                </a:solidFill>
                <a:latin typeface="Palatino Linotype" panose="02040502050505030304" pitchFamily="18" charset="0"/>
              </a:rPr>
              <a:t>Эффективный контракт в высшей </a:t>
            </a:r>
            <a:r>
              <a:rPr lang="ru-RU" sz="2800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школе: проблемы и опыт вузов</a:t>
            </a:r>
            <a:endParaRPr lang="ru-RU" sz="2800" dirty="0">
              <a:solidFill>
                <a:srgbClr val="0033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0102" y="5094255"/>
            <a:ext cx="5365638" cy="132959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КОЧЕРГА СВЕТЛАНА АЛЕКСАНДРОВНА .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ru-RU" sz="1800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Проректор по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развитию персонала </a:t>
            </a: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РЭУ им. Г.В. Плеханова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ru-RU" sz="1200" i="1" dirty="0" smtClean="0">
              <a:latin typeface="Palatino Linotype" panose="02040502050505030304" pitchFamily="18" charset="0"/>
            </a:endParaRPr>
          </a:p>
          <a:p>
            <a:r>
              <a:rPr lang="ru-RU" sz="1200" i="1" dirty="0" smtClean="0">
                <a:latin typeface="Palatino Linotype" panose="02040502050505030304" pitchFamily="18" charset="0"/>
              </a:rPr>
              <a:t>Москва, 25.06.2015 </a:t>
            </a:r>
            <a:endParaRPr lang="ru-RU" sz="1200" i="1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468" r="20684" b="1"/>
          <a:stretch/>
        </p:blipFill>
        <p:spPr>
          <a:xfrm>
            <a:off x="1232383" y="4267199"/>
            <a:ext cx="2421129" cy="2337641"/>
          </a:xfrm>
          <a:prstGeom prst="ellipse">
            <a:avLst/>
          </a:prstGeom>
          <a:ln w="76200">
            <a:solidFill>
              <a:srgbClr val="33A4EA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Прямоугольник 9"/>
          <p:cNvSpPr/>
          <p:nvPr/>
        </p:nvSpPr>
        <p:spPr>
          <a:xfrm>
            <a:off x="3723564" y="2748235"/>
            <a:ext cx="5530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Единственное счастье в жизни – это постоянное стремление вперёд» Эмиль </a:t>
            </a:r>
            <a:r>
              <a:rPr lang="ru-RU" sz="14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Золя</a:t>
            </a:r>
            <a:endParaRPr lang="ru-RU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97540" y="188641"/>
            <a:ext cx="7425208" cy="1091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pc="-125" dirty="0">
                <a:ln w="3175">
                  <a:noFill/>
                </a:ln>
                <a:solidFill>
                  <a:srgbClr val="0033CC"/>
                </a:solidFill>
                <a:latin typeface="Palatino Linotype" panose="02040502050505030304" pitchFamily="18" charset="0"/>
                <a:ea typeface="+mn-ea"/>
                <a:cs typeface="Arial" charset="0"/>
              </a:rPr>
              <a:t>Российский экономический университет имени Г.В. Плеханова </a:t>
            </a:r>
          </a:p>
        </p:txBody>
      </p:sp>
      <p:pic>
        <p:nvPicPr>
          <p:cNvPr id="13" name="Picture 2" descr="C:\Users\SPACOOM\Desktop\20102011\Новая папка (6)\Герб РЭ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936104" cy="8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PACOOM\Desktop\20102011\Новая папка (6)\Герб РЭ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341041"/>
            <a:ext cx="936104" cy="8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67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5548" y="94488"/>
            <a:ext cx="7664196" cy="609398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rgbClr val="1D5CD0"/>
                </a:solidFill>
                <a:latin typeface="Palatino Linotype" panose="02040502050505030304" pitchFamily="18" charset="0"/>
              </a:rPr>
              <a:t>Внедрение </a:t>
            </a:r>
            <a:r>
              <a:rPr lang="ru-RU" sz="20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>«эффективного контракта» с НПР </a:t>
            </a:r>
            <a:r>
              <a:rPr lang="ru-RU" sz="2000" b="1" dirty="0" smtClean="0">
                <a:solidFill>
                  <a:srgbClr val="1D5CD0"/>
                </a:solidFill>
                <a:latin typeface="Palatino Linotype" panose="02040502050505030304" pitchFamily="18" charset="0"/>
              </a:rPr>
              <a:t>:</a:t>
            </a:r>
            <a:r>
              <a:rPr lang="ru-RU" sz="24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/>
            </a:r>
            <a:br>
              <a:rPr lang="ru-RU" sz="2400" b="1" dirty="0">
                <a:solidFill>
                  <a:srgbClr val="1D5CD0"/>
                </a:solidFill>
                <a:latin typeface="Palatino Linotype" panose="02040502050505030304" pitchFamily="18" charset="0"/>
              </a:rPr>
            </a:br>
            <a:endParaRPr lang="ru-RU" sz="2400" b="1" dirty="0">
              <a:solidFill>
                <a:srgbClr val="1D5CD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05809110"/>
              </p:ext>
            </p:extLst>
          </p:nvPr>
        </p:nvGraphicFramePr>
        <p:xfrm>
          <a:off x="390144" y="560832"/>
          <a:ext cx="8558783" cy="597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8544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296137" y="1566748"/>
          <a:ext cx="8682187" cy="363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76201"/>
            <a:ext cx="6074062" cy="990600"/>
          </a:xfrm>
          <a:prstGeom prst="roundRect">
            <a:avLst/>
          </a:prstGeom>
          <a:ln w="28575">
            <a:solidFill>
              <a:srgbClr val="0879B8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172908" y="189306"/>
            <a:ext cx="4370387" cy="85725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Консолидированные показатели эффективности деятельности НПР </a:t>
            </a:r>
            <a:r>
              <a:rPr lang="ru-RU" sz="28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/>
            </a:r>
            <a:br>
              <a:rPr lang="ru-RU" sz="2800" b="1" dirty="0">
                <a:solidFill>
                  <a:srgbClr val="1D5CD0"/>
                </a:solidFill>
                <a:latin typeface="Palatino Linotype" panose="02040502050505030304" pitchFamily="18" charset="0"/>
              </a:rPr>
            </a:br>
            <a:endParaRPr lang="ru-RU" sz="2800" b="1" dirty="0">
              <a:solidFill>
                <a:srgbClr val="1D5CD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733" y="5744630"/>
            <a:ext cx="6074062" cy="990600"/>
          </a:xfrm>
          <a:prstGeom prst="roundRect">
            <a:avLst/>
          </a:prstGeom>
          <a:ln w="28575">
            <a:solidFill>
              <a:srgbClr val="0879B8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8" name="Прямоугольник 47"/>
          <p:cNvSpPr/>
          <p:nvPr/>
        </p:nvSpPr>
        <p:spPr>
          <a:xfrm>
            <a:off x="1791133" y="5885987"/>
            <a:ext cx="5692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25" dirty="0">
                <a:ln w="3175">
                  <a:noFill/>
                </a:ln>
                <a:latin typeface="Palatino Linotype" panose="02040502050505030304" pitchFamily="18" charset="0"/>
                <a:cs typeface="Arial" charset="0"/>
              </a:rPr>
              <a:t>Интегрируется в Стратегический план развития </a:t>
            </a:r>
            <a:r>
              <a:rPr lang="ru-RU" sz="2000" b="1" spc="-125" dirty="0" smtClean="0">
                <a:ln w="3175">
                  <a:noFill/>
                </a:ln>
                <a:latin typeface="Palatino Linotype" panose="02040502050505030304" pitchFamily="18" charset="0"/>
                <a:cs typeface="Arial" charset="0"/>
              </a:rPr>
              <a:t>МЭСИ и эффективный контракт НПР</a:t>
            </a:r>
            <a:endParaRPr lang="ru-RU" sz="2000" b="1" spc="-125" dirty="0">
              <a:ln w="3175">
                <a:noFill/>
              </a:ln>
              <a:latin typeface="Palatino Linotype" panose="02040502050505030304" pitchFamily="18" charset="0"/>
              <a:cs typeface="Arial" charset="0"/>
            </a:endParaRPr>
          </a:p>
        </p:txBody>
      </p:sp>
      <p:sp>
        <p:nvSpPr>
          <p:cNvPr id="51" name="Стрелка вниз 50"/>
          <p:cNvSpPr/>
          <p:nvPr/>
        </p:nvSpPr>
        <p:spPr bwMode="auto">
          <a:xfrm>
            <a:off x="2590800" y="1143000"/>
            <a:ext cx="6096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2" name="Стрелка вниз 51"/>
          <p:cNvSpPr/>
          <p:nvPr/>
        </p:nvSpPr>
        <p:spPr bwMode="auto">
          <a:xfrm>
            <a:off x="6096000" y="1143000"/>
            <a:ext cx="6096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 bwMode="auto">
          <a:xfrm>
            <a:off x="2590800" y="5343386"/>
            <a:ext cx="6096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4" name="Стрелка вниз 53"/>
          <p:cNvSpPr/>
          <p:nvPr/>
        </p:nvSpPr>
        <p:spPr bwMode="auto">
          <a:xfrm>
            <a:off x="6096000" y="5343386"/>
            <a:ext cx="6096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962604" cy="9626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38200" cy="9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3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1" y="3694201"/>
            <a:ext cx="1817895" cy="232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6" y="599685"/>
            <a:ext cx="1780056" cy="282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505" y="4572000"/>
            <a:ext cx="1453879" cy="212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51" y="1311743"/>
            <a:ext cx="1714807" cy="248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30" y="2881977"/>
            <a:ext cx="1782695" cy="124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47" name="Заголовок 1"/>
          <p:cNvSpPr>
            <a:spLocks noGrp="1"/>
          </p:cNvSpPr>
          <p:nvPr>
            <p:ph type="title"/>
          </p:nvPr>
        </p:nvSpPr>
        <p:spPr>
          <a:xfrm>
            <a:off x="1170654" y="75157"/>
            <a:ext cx="7391400" cy="387798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>Эффективный контракт МЭСИ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70119"/>
              </p:ext>
            </p:extLst>
          </p:nvPr>
        </p:nvGraphicFramePr>
        <p:xfrm>
          <a:off x="2028058" y="0"/>
          <a:ext cx="6975789" cy="505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84080" y="4518898"/>
            <a:ext cx="63867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65000"/>
            </a:pPr>
            <a:r>
              <a:rPr lang="ru-RU" sz="1600" b="1" spc="-125" dirty="0">
                <a:ln w="3175">
                  <a:noFill/>
                </a:ln>
                <a:solidFill>
                  <a:srgbClr val="1D5CD0"/>
                </a:solidFill>
                <a:latin typeface="Palatino Linotype" panose="02040502050505030304" pitchFamily="18" charset="0"/>
                <a:cs typeface="Arial" charset="0"/>
              </a:rPr>
              <a:t>Необходимо закрепить в локальных нормативно-правовых актах образовательной организации </a:t>
            </a:r>
          </a:p>
          <a:p>
            <a:pPr algn="just">
              <a:buSzPct val="165000"/>
            </a:pPr>
            <a:endParaRPr lang="ru-RU" sz="1600" b="1" dirty="0" smtClean="0">
              <a:solidFill>
                <a:srgbClr val="FF0000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marL="285750" indent="-285750" algn="just">
              <a:buSzPct val="230000"/>
              <a:buBlip>
                <a:blip r:embed="rId13"/>
              </a:buBlip>
            </a:pPr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Трудовом договор (эффективный контракт)</a:t>
            </a:r>
          </a:p>
          <a:p>
            <a:pPr marL="285750" indent="-285750" algn="just">
              <a:buSzPct val="230000"/>
              <a:buBlip>
                <a:blip r:embed="rId13"/>
              </a:buBlip>
            </a:pPr>
            <a:endPara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marL="285750" indent="-285750" algn="just">
              <a:buSzPct val="250000"/>
              <a:buBlip>
                <a:blip r:embed="rId13"/>
              </a:buBlip>
            </a:pPr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Должностная инструкция </a:t>
            </a:r>
          </a:p>
          <a:p>
            <a:pPr marL="285750" indent="-285750" algn="just">
              <a:buSzPct val="230000"/>
              <a:buBlip>
                <a:blip r:embed="rId13"/>
              </a:buBlip>
            </a:pPr>
            <a:endPara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marL="285750" indent="-285750" algn="just">
              <a:buSzPct val="230000"/>
              <a:buBlip>
                <a:blip r:embed="rId13"/>
              </a:buBlip>
            </a:pPr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Индивидуальный план-отчет преподавателя</a:t>
            </a:r>
            <a:endParaRPr lang="ru-RU" sz="14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algn="just">
              <a:buSzPct val="230000"/>
            </a:pPr>
            <a:endPara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marL="285750" indent="-285750" algn="just">
              <a:buSzPct val="230000"/>
              <a:buBlip>
                <a:blip r:embed="rId13"/>
              </a:buBlip>
            </a:pPr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План-отчет </a:t>
            </a:r>
            <a:r>
              <a:rPr lang="ru-RU" sz="1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работы </a:t>
            </a:r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кафедры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5299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387" y="0"/>
            <a:ext cx="9168386" cy="685339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5429250" y="238125"/>
            <a:ext cx="3587750" cy="6477000"/>
          </a:xfrm>
          <a:prstGeom prst="roundRect">
            <a:avLst/>
          </a:prstGeom>
          <a:solidFill>
            <a:schemeClr val="lt1">
              <a:alpha val="4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 b="1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62965"/>
              </p:ext>
            </p:extLst>
          </p:nvPr>
        </p:nvGraphicFramePr>
        <p:xfrm>
          <a:off x="55421" y="166255"/>
          <a:ext cx="5169722" cy="652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07031" y="2569140"/>
            <a:ext cx="3152897" cy="442674"/>
          </a:xfrm>
          <a:prstGeom prst="roundRect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Конкурсный отбор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7034" y="4447498"/>
            <a:ext cx="3152897" cy="1804749"/>
          </a:xfrm>
          <a:prstGeom prst="roundRect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Мониторинг эффективности деятельности научно-педагогических работников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7032" y="3618407"/>
            <a:ext cx="3152897" cy="442674"/>
          </a:xfrm>
          <a:prstGeom prst="roundRect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Аттестация</a:t>
            </a: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4894120" y="2818018"/>
            <a:ext cx="700644" cy="800389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10800000">
            <a:off x="4811731" y="3966368"/>
            <a:ext cx="700644" cy="800389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8931" y="431935"/>
            <a:ext cx="2342115" cy="1403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2582" y="996510"/>
            <a:ext cx="2075984" cy="138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1204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896" y="202842"/>
            <a:ext cx="7391400" cy="838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Мониторинг </a:t>
            </a:r>
            <a:r>
              <a:rPr lang="ru-RU" sz="2400" dirty="0" smtClean="0">
                <a:solidFill>
                  <a:srgbClr val="0000FF"/>
                </a:solidFill>
              </a:rPr>
              <a:t>эффективности деятельности научно-педагогических работников МЭСИ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5631" y="1041043"/>
          <a:ext cx="8454730" cy="560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6951" y="4012580"/>
            <a:ext cx="1486739" cy="15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2255712"/>
          <a:ext cx="84621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7166" y="1958582"/>
            <a:ext cx="208307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по г.Москве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55.800 руб.</a:t>
            </a:r>
            <a:endParaRPr lang="ru-RU" sz="1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56984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СТРАТЕГИЧЕСКАЯ ЗАДАЧА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МЭСИ 7.6.: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Совершенствование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системы оплаты труда и эффективной системы мотивации научно-педагогических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работников,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повышение уровня заработной платы всех категорий сотрудников университета с учетом  достижения результатов их  профессиональной деятельности (образовательной, научно-исследовательской,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методической).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7669" y="2344598"/>
            <a:ext cx="2448272" cy="969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ППС по г.Москве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61.380 руб.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(110% от региона)</a:t>
            </a:r>
            <a:endParaRPr lang="ru-RU" sz="1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СРЕДНЕЙ ЗАРАБОТНОЙ ПЛАТЫ ППС МЭСИ 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2007-2015 гг.</a:t>
            </a: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E4F5-BC43-4C89-BD52-DAA5727800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458440"/>
              </p:ext>
            </p:extLst>
          </p:nvPr>
        </p:nvGraphicFramePr>
        <p:xfrm>
          <a:off x="180474" y="685801"/>
          <a:ext cx="8831177" cy="603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6021" y="0"/>
            <a:ext cx="5366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25" dirty="0">
                <a:ln w="3175">
                  <a:noFill/>
                </a:ln>
                <a:solidFill>
                  <a:srgbClr val="0033CC"/>
                </a:solidFill>
                <a:latin typeface="Palatino Linotype" panose="02040502050505030304" pitchFamily="18" charset="0"/>
                <a:cs typeface="Arial" charset="0"/>
              </a:rPr>
              <a:t>Динамика показателей научной деятельности за 2013-2014 гг. </a:t>
            </a:r>
            <a:r>
              <a:rPr lang="ru-RU" sz="2400" b="1" spc="-125" dirty="0" smtClean="0">
                <a:ln w="3175">
                  <a:noFill/>
                </a:ln>
                <a:solidFill>
                  <a:srgbClr val="0033CC"/>
                </a:solidFill>
                <a:latin typeface="Palatino Linotype" panose="02040502050505030304" pitchFamily="18" charset="0"/>
                <a:cs typeface="Arial" charset="0"/>
              </a:rPr>
              <a:t>(МЭСИ)</a:t>
            </a:r>
            <a:endParaRPr lang="ru-RU" sz="2400" b="1" spc="-125" dirty="0">
              <a:ln w="3175">
                <a:noFill/>
              </a:ln>
              <a:solidFill>
                <a:srgbClr val="0033CC"/>
              </a:solidFill>
              <a:latin typeface="Palatino Linotype" panose="02040502050505030304" pitchFamily="18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3" y="0"/>
            <a:ext cx="1768642" cy="19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58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81" y="879680"/>
            <a:ext cx="2385203" cy="1589141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0" y="4378404"/>
            <a:ext cx="2557697" cy="1707263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35" y="4444341"/>
            <a:ext cx="2458915" cy="1641326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848615" y="2555165"/>
            <a:ext cx="3538537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700" kern="1200" spc="-125">
                <a:ln w="3175">
                  <a:noFill/>
                </a:ln>
                <a:solidFill>
                  <a:schemeClr val="bg2"/>
                </a:solidFill>
                <a:latin typeface="Segoe Light" pitchFamily="34" charset="0"/>
                <a:ea typeface="+mn-ea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1D5CD0"/>
                </a:solidFill>
                <a:latin typeface="Palatino Linotype" panose="02040502050505030304" pitchFamily="18" charset="0"/>
              </a:rPr>
              <a:t>проблемы?</a:t>
            </a:r>
          </a:p>
          <a:p>
            <a:pPr algn="ctr"/>
            <a:r>
              <a:rPr lang="ru-RU" sz="40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>и</a:t>
            </a:r>
            <a:r>
              <a:rPr lang="ru-RU" sz="4000" b="1" dirty="0" smtClean="0">
                <a:solidFill>
                  <a:srgbClr val="1D5CD0"/>
                </a:solidFill>
                <a:latin typeface="Palatino Linotype" panose="02040502050505030304" pitchFamily="18" charset="0"/>
              </a:rPr>
              <a:t>ли</a:t>
            </a:r>
          </a:p>
          <a:p>
            <a:pPr algn="ctr"/>
            <a:r>
              <a:rPr lang="ru-RU" sz="40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>о</a:t>
            </a:r>
            <a:r>
              <a:rPr lang="ru-RU" sz="4000" b="1" dirty="0" smtClean="0">
                <a:solidFill>
                  <a:srgbClr val="1D5CD0"/>
                </a:solidFill>
                <a:latin typeface="Palatino Linotype" panose="02040502050505030304" pitchFamily="18" charset="0"/>
              </a:rPr>
              <a:t>пыт?</a:t>
            </a:r>
            <a:endParaRPr lang="ru-RU" sz="4000" b="1" dirty="0">
              <a:solidFill>
                <a:srgbClr val="1D5CD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52" y="827805"/>
            <a:ext cx="2536170" cy="1692893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" descr="C:\Users\SPACOOM\Desktop\20102011\Новая папка (6)\Герб РЭУ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936104" cy="8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81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Логика «развертывания» эффективного контракта в вузе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19269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5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27" y="87948"/>
            <a:ext cx="8382000" cy="66479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«Последствия»  введения </a:t>
            </a:r>
            <a:r>
              <a:rPr lang="ru-RU" sz="2400" b="1" dirty="0">
                <a:solidFill>
                  <a:srgbClr val="0033CC"/>
                </a:solidFill>
                <a:latin typeface="Palatino Linotype" panose="02040502050505030304" pitchFamily="18" charset="0"/>
              </a:rPr>
              <a:t>«эффективного контракта</a:t>
            </a:r>
            <a:r>
              <a:rPr lang="ru-RU" sz="24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»</a:t>
            </a:r>
            <a:r>
              <a:rPr lang="ru-RU" sz="2400" b="1" dirty="0">
                <a:solidFill>
                  <a:srgbClr val="0033CC"/>
                </a:solidFill>
                <a:latin typeface="Palatino Linotype" panose="02040502050505030304" pitchFamily="18" charset="0"/>
              </a:rPr>
              <a:t/>
            </a:r>
            <a:br>
              <a:rPr lang="ru-RU" sz="2400" b="1" dirty="0">
                <a:solidFill>
                  <a:srgbClr val="0033CC"/>
                </a:solidFill>
                <a:latin typeface="Palatino Linotype" panose="02040502050505030304" pitchFamily="18" charset="0"/>
              </a:rPr>
            </a:br>
            <a:endParaRPr lang="ru-RU" sz="2400" b="1" dirty="0">
              <a:solidFill>
                <a:srgbClr val="0033CC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5943" y="483326"/>
          <a:ext cx="8829884" cy="637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1004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123406"/>
            <a:ext cx="9026434" cy="5251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3" y="59003"/>
            <a:ext cx="6871762" cy="664797"/>
          </a:xfrm>
        </p:spPr>
        <p:txBody>
          <a:bodyPr/>
          <a:lstStyle/>
          <a:p>
            <a:r>
              <a:rPr lang="ru-RU" sz="2400" b="1" dirty="0">
                <a:solidFill>
                  <a:srgbClr val="1D5CD0"/>
                </a:solidFill>
                <a:latin typeface="Palatino Linotype" panose="02040502050505030304" pitchFamily="18" charset="0"/>
              </a:rPr>
              <a:t>Государственные требования и инициативы</a:t>
            </a:r>
            <a:br>
              <a:rPr lang="ru-RU" sz="2400" b="1" dirty="0">
                <a:solidFill>
                  <a:srgbClr val="1D5CD0"/>
                </a:solidFill>
                <a:latin typeface="Palatino Linotype" panose="02040502050505030304" pitchFamily="18" charset="0"/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3465"/>
              </p:ext>
            </p:extLst>
          </p:nvPr>
        </p:nvGraphicFramePr>
        <p:xfrm>
          <a:off x="300447" y="431074"/>
          <a:ext cx="8778238" cy="627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7" y="0"/>
            <a:ext cx="1469572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17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От эффективного контракта - к эффективной модели управления персоналом в образовательной организации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627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600" b="1" dirty="0">
                <a:solidFill>
                  <a:srgbClr val="0000FF"/>
                </a:solidFill>
              </a:rPr>
              <a:t>Принципы разработки показателей и критериев эффективности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Взаимосвязанность системы показателей эффективности деятельности образовательной организации и критериев НПР</a:t>
            </a:r>
          </a:p>
          <a:p>
            <a:pPr lvl="0"/>
            <a:r>
              <a:rPr lang="ru-RU" dirty="0"/>
              <a:t>Взаимосвязь показателей эффективности </a:t>
            </a:r>
            <a:r>
              <a:rPr lang="ru-RU" dirty="0"/>
              <a:t>с системой мотивации </a:t>
            </a:r>
          </a:p>
          <a:p>
            <a:r>
              <a:rPr lang="ru-RU" dirty="0"/>
              <a:t>Достижимость показателей эффективности </a:t>
            </a:r>
            <a:endParaRPr lang="ru-RU" dirty="0"/>
          </a:p>
          <a:p>
            <a:r>
              <a:rPr lang="ru-RU" dirty="0"/>
              <a:t>Достижение показателя </a:t>
            </a:r>
            <a:r>
              <a:rPr lang="ru-RU" dirty="0"/>
              <a:t>должно быть ограничено во времени</a:t>
            </a:r>
          </a:p>
          <a:p>
            <a:r>
              <a:rPr lang="ru-RU" dirty="0"/>
              <a:t>Достижение </a:t>
            </a:r>
            <a:r>
              <a:rPr lang="ru-RU" dirty="0"/>
              <a:t>должно быть измеряемым и оцениваться в динамике применительно к периодам времени, за которые начисляются выплаты стимулирующего характера</a:t>
            </a:r>
          </a:p>
          <a:p>
            <a:r>
              <a:rPr lang="ru-RU" dirty="0"/>
              <a:t>Должны </a:t>
            </a:r>
            <a:r>
              <a:rPr lang="ru-RU" dirty="0"/>
              <a:t>быть определены источники получения объективных фактических данных о степени выполнения планового значения </a:t>
            </a:r>
            <a:r>
              <a:rPr lang="ru-RU" dirty="0"/>
              <a:t>показателя </a:t>
            </a:r>
          </a:p>
          <a:p>
            <a:pPr lvl="0"/>
            <a:r>
              <a:rPr lang="ru-RU" dirty="0"/>
              <a:t>Критерии </a:t>
            </a:r>
            <a:r>
              <a:rPr lang="ru-RU" dirty="0"/>
              <a:t>для оценки качества труда НПР должны учитывать не только результаты деятельности, но и саму </a:t>
            </a:r>
            <a:r>
              <a:rPr lang="ru-RU" dirty="0"/>
              <a:t>деятельность</a:t>
            </a:r>
          </a:p>
          <a:p>
            <a:r>
              <a:rPr lang="ru-RU" dirty="0"/>
              <a:t>Количественные </a:t>
            </a:r>
            <a:r>
              <a:rPr lang="ru-RU" dirty="0"/>
              <a:t>показатели должны иметь понятный алгоритм </a:t>
            </a:r>
            <a:r>
              <a:rPr lang="ru-RU" dirty="0"/>
              <a:t>подсчета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90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Недостаточная </a:t>
            </a:r>
            <a:r>
              <a:rPr lang="ru-RU" sz="2000" dirty="0"/>
              <a:t>проработанность показателей и критериев эффективности деятельности научно-педагогических работников образовательных учреждений, формальный характер их применения</a:t>
            </a:r>
          </a:p>
          <a:p>
            <a:pPr lvl="0"/>
            <a:r>
              <a:rPr lang="ru-RU" sz="2000" dirty="0"/>
              <a:t>Отсутствие стандартизации в подходах к оценке работы НПР</a:t>
            </a:r>
          </a:p>
          <a:p>
            <a:pPr lvl="0"/>
            <a:r>
              <a:rPr lang="ru-RU" sz="2000" dirty="0"/>
              <a:t>Необходимо введение единой системы учета нагрузки НПР и эффективности работы  </a:t>
            </a:r>
          </a:p>
          <a:p>
            <a:pPr lvl="0"/>
            <a:r>
              <a:rPr lang="ru-RU" sz="2000" dirty="0"/>
              <a:t>Недостаточность (отсутствие) средств в фондах стимулирования</a:t>
            </a:r>
          </a:p>
          <a:p>
            <a:r>
              <a:rPr lang="ru-RU" sz="2000" dirty="0"/>
              <a:t>Психологический барьер</a:t>
            </a:r>
            <a:r>
              <a:rPr lang="ru-RU" sz="2000" dirty="0"/>
              <a:t>: совокупность действий, суждений, понятий, умозаключений, ожиданий и эмоциональных переживаний работников, в которых осознанно или неосознанно, скрыто или явно, преднамеренно или непреднамеренно выражаются негативные социально-психологические состояния этих работников, вызванные нововведениями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о</a:t>
            </a:r>
            <a:r>
              <a:rPr lang="ru-RU" sz="3600" b="1" dirty="0">
                <a:solidFill>
                  <a:srgbClr val="0000FF"/>
                </a:solidFill>
              </a:rPr>
              <a:t>пыт.. опыт…опыт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1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4449" r="22645" b="4541"/>
          <a:stretch/>
        </p:blipFill>
        <p:spPr>
          <a:xfrm flipH="1">
            <a:off x="-2" y="0"/>
            <a:ext cx="9144001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58627" y="0"/>
            <a:ext cx="4485374" cy="6873529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8627" y="1221138"/>
            <a:ext cx="4321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00CC"/>
              </a:solidFill>
              <a:latin typeface="Segoe Print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25" dirty="0">
                <a:ln w="3175">
                  <a:noFill/>
                </a:ln>
                <a:solidFill>
                  <a:srgbClr val="0033CC"/>
                </a:solidFill>
                <a:latin typeface="Palatino Linotype" panose="02040502050505030304" pitchFamily="18" charset="0"/>
                <a:cs typeface="Arial" charset="0"/>
              </a:rPr>
              <a:t>Спасибо за  проявленный интерес!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spc="-125" dirty="0">
              <a:ln w="3175">
                <a:noFill/>
              </a:ln>
              <a:solidFill>
                <a:srgbClr val="0033CC"/>
              </a:solidFill>
              <a:latin typeface="Palatino Linotype" panose="02040502050505030304" pitchFamily="18" charset="0"/>
              <a:cs typeface="Arial" charset="0"/>
            </a:endParaRPr>
          </a:p>
        </p:txBody>
      </p:sp>
      <p:pic>
        <p:nvPicPr>
          <p:cNvPr id="22" name="Picture 6" descr="Картинка 92 из 1513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288" y="4653136"/>
            <a:ext cx="504056" cy="504056"/>
          </a:xfrm>
          <a:prstGeom prst="rect">
            <a:avLst/>
          </a:prstGeom>
          <a:noFill/>
        </p:spPr>
      </p:pic>
      <p:pic>
        <p:nvPicPr>
          <p:cNvPr id="23" name="Picture 8" descr="http://iconizer.net/files/Crumpled/orig/linkedin-logo-squar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0288" y="5085184"/>
            <a:ext cx="504056" cy="50405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272336" y="472514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00FF"/>
                </a:solidFill>
              </a:rPr>
              <a:t>http://twitter.com/SAKocherga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2336" y="5013176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</a:rPr>
              <a:t>http://www.linkedin.com/profile/edit?locale=en_US&amp;goback=%2Enmp_*1_*1_*1_*1_*1_*1&amp;trk=spm_pic</a:t>
            </a:r>
            <a:endParaRPr lang="ru-RU" sz="1200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272336" y="5517232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0033CC"/>
                </a:solidFill>
              </a:rPr>
              <a:t>http://ru-ru.facebook.com/people/</a:t>
            </a:r>
            <a:r>
              <a:rPr lang="ru-RU" sz="1200" b="1" u="sng" dirty="0" smtClean="0">
                <a:solidFill>
                  <a:srgbClr val="0033CC"/>
                </a:solidFill>
              </a:rPr>
              <a:t>Светлана-Кочерга/100002943229637</a:t>
            </a:r>
          </a:p>
          <a:p>
            <a:endParaRPr lang="ru-RU" dirty="0"/>
          </a:p>
        </p:txBody>
      </p:sp>
      <p:pic>
        <p:nvPicPr>
          <p:cNvPr id="27" name="Picture 12" descr="http://iconizer.net/files/Crumpled/orig/fark-squa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0288" y="5517232"/>
            <a:ext cx="504056" cy="504056"/>
          </a:xfrm>
          <a:prstGeom prst="rect">
            <a:avLst/>
          </a:prstGeom>
          <a:noFill/>
        </p:spPr>
      </p:pic>
      <p:pic>
        <p:nvPicPr>
          <p:cNvPr id="28" name="Picture 14" descr="http://iconizer.net/files/Crumpled/orig/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0288" y="5954215"/>
            <a:ext cx="499120" cy="49912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272336" y="6021288"/>
            <a:ext cx="1564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u="sng" dirty="0" smtClean="0">
                <a:solidFill>
                  <a:srgbClr val="0000FF"/>
                </a:solidFill>
              </a:rPr>
              <a:t>SKocherga@ma.ru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13" name="Picture 2" descr="C:\Users\SPACOOM\Desktop\20102011\Новая папка (6)\Герб РЭУ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7" y="202289"/>
            <a:ext cx="936104" cy="8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8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24" grpId="0"/>
      <p:bldP spid="25" grpId="0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5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эффективности вуза 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финансово-хозяйственной деятельности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616B-30D8-4DAE-B3D0-2D553CAF32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60363" y="1336172"/>
          <a:ext cx="8324850" cy="439708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233"/>
                <a:gridCol w="5541612"/>
                <a:gridCol w="2241005"/>
              </a:tblGrid>
              <a:tr h="42816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</a:tr>
              <a:tr h="60138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вуза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всех источников в расчете на одного НПР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</a:tr>
              <a:tr h="8546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образовательной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из средств от приносящей доход деятельности в расчете на  одного НПР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</a:tr>
              <a:tr h="90402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заработка НПР вуза (из всех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источников) к средней заработной плате по экономике региона.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>
                    <a:solidFill>
                      <a:srgbClr val="FF0000"/>
                    </a:solidFill>
                  </a:tcPr>
                </a:tc>
              </a:tr>
              <a:tr h="63615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вуза из всех источников в расчете на численность студентов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</a:tr>
              <a:tr h="97274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вуза, за исключением доходов от основной деятельности и аренды, в  расчете на одного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НПР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699" marB="45699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838" y="5702300"/>
            <a:ext cx="8378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 мониторинга -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максимально открытой деятельность вузов. Выполнение этих требований –  обязанность вузов.</a:t>
            </a:r>
            <a:r>
              <a:rPr lang="ru-RU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893A-DE8C-4158-994F-0CFEF8972E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2448"/>
          </a:xfrm>
        </p:spPr>
        <p:txBody>
          <a:bodyPr/>
          <a:lstStyle/>
          <a:p>
            <a:pPr algn="ctr"/>
            <a:r>
              <a:rPr lang="ru-RU" dirty="0" smtClean="0"/>
              <a:t>эффективный контракт (ЭК)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44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«</a:t>
            </a:r>
            <a:r>
              <a:rPr lang="ru-RU" sz="2400" b="1" dirty="0"/>
              <a:t>Эффективный контракт</a:t>
            </a:r>
            <a:r>
              <a:rPr lang="ru-RU" sz="2400" dirty="0"/>
              <a:t> - </a:t>
            </a:r>
            <a:r>
              <a:rPr lang="ru-RU" sz="2400" b="1" dirty="0"/>
              <a:t>это трудовой договор с работником</a:t>
            </a:r>
            <a:r>
              <a:rPr lang="ru-RU" sz="2400" dirty="0"/>
              <a:t>, в  котором конкретизированы его </a:t>
            </a:r>
            <a:r>
              <a:rPr lang="ru-RU" sz="2400" b="1" dirty="0"/>
              <a:t>должностные обязанности</a:t>
            </a:r>
            <a:r>
              <a:rPr lang="ru-RU" sz="2400" dirty="0"/>
              <a:t>, </a:t>
            </a:r>
            <a:r>
              <a:rPr lang="ru-RU" sz="2400" b="1" dirty="0"/>
              <a:t>условия оплаты труда</a:t>
            </a:r>
            <a:r>
              <a:rPr lang="ru-RU" sz="2400" dirty="0"/>
              <a:t>, </a:t>
            </a:r>
            <a:r>
              <a:rPr lang="ru-RU" sz="2400" b="1" dirty="0"/>
              <a:t>показатели и критерии оценки эффективности</a:t>
            </a:r>
            <a:r>
              <a:rPr lang="ru-RU" sz="2400" dirty="0"/>
              <a:t> деятельности </a:t>
            </a:r>
            <a:r>
              <a:rPr lang="ru-RU" sz="2400" b="1" dirty="0"/>
              <a:t>для назначения стимулирующих выплат</a:t>
            </a:r>
            <a:r>
              <a:rPr lang="ru-RU" sz="2400" dirty="0"/>
              <a:t> в зависимости от результатов труда и качества оказываемых государственных (муниципальных) услуг, а  также меры социальной поддержки</a:t>
            </a:r>
            <a:r>
              <a:rPr lang="ru-RU" sz="2400" dirty="0" smtClean="0"/>
              <a:t>».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lv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prstClr val="black"/>
                </a:solidFill>
                <a:latin typeface="Calibri"/>
              </a:rPr>
              <a:t>Программа поэтапного совершенствования системы оплаты труда в государственных (муниципальных) учреждениях на 2012-2018 годы</a:t>
            </a:r>
          </a:p>
          <a:p>
            <a:pPr marL="0" lv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prstClr val="black"/>
                </a:solidFill>
                <a:latin typeface="Calibri"/>
              </a:rPr>
              <a:t>Распоряжение Правительства России </a:t>
            </a:r>
          </a:p>
          <a:p>
            <a:pPr marL="0" lv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prstClr val="black"/>
                </a:solidFill>
                <a:latin typeface="Calibri"/>
              </a:rPr>
              <a:t>от 26 ноября 2012 г. № 2190-р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539552" y="1628800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8172400" y="1772816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323528" y="2348880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cxnSp>
        <p:nvCxnSpPr>
          <p:cNvPr id="9" name="Прямая со стрелкой 8"/>
          <p:cNvCxnSpPr>
            <a:stCxn id="5" idx="5"/>
          </p:cNvCxnSpPr>
          <p:nvPr/>
        </p:nvCxnSpPr>
        <p:spPr>
          <a:xfrm>
            <a:off x="908328" y="1997576"/>
            <a:ext cx="351304" cy="279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 flipH="1">
            <a:off x="7884368" y="2141592"/>
            <a:ext cx="351304" cy="207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5"/>
          </p:cNvCxnSpPr>
          <p:nvPr/>
        </p:nvCxnSpPr>
        <p:spPr>
          <a:xfrm>
            <a:off x="692304" y="2717656"/>
            <a:ext cx="711344" cy="63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1362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663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Модели эффективного контракта</a:t>
            </a:r>
            <a:endParaRPr lang="ru-RU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374848" y="1124744"/>
          <a:ext cx="8373616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2952328"/>
                <a:gridCol w="3250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Компенсационный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Учет качества</a:t>
                      </a:r>
                      <a:r>
                        <a:rPr lang="ru-RU" sz="1600" baseline="0" dirty="0" smtClean="0"/>
                        <a:t> и результативности работы преподавателя в терминах заработной платы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Краткосрочные надбавки и выплаты компенсационного характера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i="1" baseline="0" dirty="0" smtClean="0"/>
                        <a:t>(единовременная выплата за публикацию)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Мотивирующий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стимулов к деятельности, которая признается значимой</a:t>
                      </a:r>
                      <a:r>
                        <a:rPr lang="ru-RU" sz="1600" baseline="0" dirty="0" smtClean="0"/>
                        <a:t> руководством вуза, ученым или наблюдательным советом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Среднесрочные надбавки</a:t>
                      </a:r>
                      <a:r>
                        <a:rPr lang="ru-RU" sz="1600" baseline="0" dirty="0" smtClean="0"/>
                        <a:t> и выплаты по результатам работы </a:t>
                      </a:r>
                      <a:r>
                        <a:rPr lang="ru-RU" sz="1600" i="1" baseline="0" dirty="0" smtClean="0"/>
                        <a:t>(назначение надбавки к заработной плате на 2 года по результатам публикации 10 статей за два года до принятия решения о назначении надбавки)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Гарантирующий</a:t>
                      </a:r>
                      <a:endParaRPr lang="ru-RU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Привлечение в вуз «звезд» преподавательской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и научной работы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Кратно повышенная гарантированная часть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заработной платы при минимальной вариативной части с высокими аттестационными требованиями </a:t>
                      </a:r>
                      <a:r>
                        <a:rPr lang="ru-RU" sz="1600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(стандартный контракт на международном академическом рынке)</a:t>
                      </a:r>
                      <a:endParaRPr lang="ru-RU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06111" y="4365104"/>
            <a:ext cx="8352928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6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5"/>
          <p:cNvSpPr>
            <a:spLocks noGrp="1"/>
          </p:cNvSpPr>
          <p:nvPr>
            <p:ph type="ctrTitle"/>
          </p:nvPr>
        </p:nvSpPr>
        <p:spPr>
          <a:xfrm>
            <a:off x="0" y="836712"/>
            <a:ext cx="8964488" cy="1224136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Министерством образования и науки  требования при  формировании штатного расписания по должностям НПР и новой системы  оплаты труда </a:t>
            </a:r>
            <a:endParaRPr lang="ru-RU" altLang="ru-RU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640960" cy="3960440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•"/>
            </a:pPr>
            <a:r>
              <a:rPr lang="ru-RU" altLang="ru-RU" sz="2200" dirty="0">
                <a:solidFill>
                  <a:prstClr val="black"/>
                </a:solidFill>
              </a:rPr>
              <a:t>Формировании штатного расписания ППС по направлениям подготовки осуществлять с учетом данных о приведенном контингенте и установленных соотношениях числа студентов на ППС (1:10). </a:t>
            </a:r>
          </a:p>
          <a:p>
            <a:pPr algn="l">
              <a:buFontTx/>
              <a:buChar char="•"/>
            </a:pPr>
            <a:r>
              <a:rPr lang="ru-RU" altLang="ru-RU" sz="2200" dirty="0">
                <a:solidFill>
                  <a:prstClr val="black"/>
                </a:solidFill>
              </a:rPr>
              <a:t>Размеры надбавок за ученые степени, должности и компенсации за книгоиздательскую литературу  включаются в оклад.</a:t>
            </a:r>
          </a:p>
          <a:p>
            <a:pPr algn="l">
              <a:buFontTx/>
              <a:buChar char="•"/>
            </a:pPr>
            <a:r>
              <a:rPr lang="ru-RU" altLang="ru-RU" sz="2200" dirty="0">
                <a:solidFill>
                  <a:prstClr val="black"/>
                </a:solidFill>
              </a:rPr>
              <a:t>Установление средней базовой заработной платы </a:t>
            </a:r>
            <a:r>
              <a:rPr lang="ru-RU" altLang="ru-RU" sz="2200" dirty="0">
                <a:solidFill>
                  <a:prstClr val="black"/>
                </a:solidFill>
              </a:rPr>
              <a:t>– до  80% от средней заработной платы по региону. </a:t>
            </a:r>
            <a:endParaRPr lang="ru-RU" altLang="ru-RU" sz="2200" dirty="0">
              <a:solidFill>
                <a:prstClr val="black"/>
              </a:solidFill>
            </a:endParaRPr>
          </a:p>
          <a:p>
            <a:pPr algn="l">
              <a:buFontTx/>
              <a:buChar char="•"/>
            </a:pPr>
            <a:r>
              <a:rPr lang="ru-RU" altLang="ru-RU" sz="2200" dirty="0">
                <a:solidFill>
                  <a:prstClr val="black"/>
                </a:solidFill>
              </a:rPr>
              <a:t>Ограничение  количества ППС, работающих по основному месту работы на долю ставки 0,95-0,25 до  15% от общего числа ставок ППС. </a:t>
            </a:r>
          </a:p>
          <a:p>
            <a:pPr algn="l">
              <a:buFontTx/>
              <a:buChar char="•"/>
            </a:pPr>
            <a:r>
              <a:rPr lang="ru-RU" altLang="ru-RU" sz="2200" dirty="0">
                <a:solidFill>
                  <a:prstClr val="black"/>
                </a:solidFill>
              </a:rPr>
              <a:t>Часовой фонд  ППС, работающих на условиях почасовой оплаты (почасовики), не должен превышать 10% от общечасового аудиторного  фонда и не более 300 часов в год на 1 ППС.</a:t>
            </a:r>
          </a:p>
          <a:p>
            <a:pPr algn="l"/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Tx/>
              <a:buChar char="•"/>
            </a:pP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endParaRPr lang="ru-RU" altLang="ru-RU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1844824"/>
            <a:ext cx="388843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Гарантированная (фиксированная)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часть оплаты труда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844824"/>
            <a:ext cx="237626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Вариативная часть оплаты труда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70080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prstClr val="black"/>
                </a:solidFill>
              </a:rPr>
              <a:t>+</a:t>
            </a:r>
            <a:endParaRPr lang="ru-RU" sz="60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628800"/>
            <a:ext cx="8064896" cy="1728192"/>
          </a:xfrm>
          <a:prstGeom prst="roundRect">
            <a:avLst/>
          </a:pr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9156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Соотношение в фонде оплаты труда ППС – 70/30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246056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Краткосрочные надбавки и выплаты поощряющего характера</a:t>
            </a:r>
          </a:p>
          <a:p>
            <a:pPr marL="176213" indent="-176213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Среднесрочные надбавки по результатам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36450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Вариативность реализуется через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36450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Для отдельных категорий преподавателей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422108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Устанавливается повышенная гарантированная часть</a:t>
            </a:r>
          </a:p>
          <a:p>
            <a:pPr marL="176213" indent="-176213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Проводится расширенная аттестация с установлением специальных показателей качества и результативности работы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3528" y="1196752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00392" y="3717032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539552" y="3717032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spc="-125" dirty="0" smtClean="0">
                <a:ln w="3175">
                  <a:noFill/>
                </a:ln>
                <a:solidFill>
                  <a:schemeClr val="tx2"/>
                </a:solidFill>
                <a:latin typeface="Segoe Light" pitchFamily="34" charset="0"/>
                <a:ea typeface="+mn-ea"/>
                <a:cs typeface="Arial" charset="0"/>
              </a:rPr>
              <a:t>Экономика ЭК</a:t>
            </a:r>
            <a:endParaRPr lang="ru-RU" sz="3700" spc="-125" dirty="0">
              <a:ln w="3175">
                <a:noFill/>
              </a:ln>
              <a:solidFill>
                <a:schemeClr val="tx2"/>
              </a:solidFill>
              <a:latin typeface="Segoe Light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3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81" y="879680"/>
            <a:ext cx="2385203" cy="1589141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0" y="4378404"/>
            <a:ext cx="2557697" cy="1707263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35" y="4444341"/>
            <a:ext cx="2458915" cy="1641326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848615" y="3556095"/>
            <a:ext cx="268921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700" kern="1200" spc="-125">
                <a:ln w="3175">
                  <a:noFill/>
                </a:ln>
                <a:solidFill>
                  <a:schemeClr val="bg2"/>
                </a:solidFill>
                <a:latin typeface="Segoe Light" pitchFamily="34" charset="0"/>
                <a:ea typeface="+mn-ea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bg2"/>
                </a:solidFill>
                <a:latin typeface="Segoe Light"/>
                <a:cs typeface="Arial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1D5CD0"/>
                </a:solidFill>
                <a:latin typeface="Palatino Linotype" panose="02040502050505030304" pitchFamily="18" charset="0"/>
              </a:rPr>
              <a:t>Опыт</a:t>
            </a:r>
            <a:endParaRPr lang="ru-RU" sz="4000" b="1" dirty="0">
              <a:solidFill>
                <a:srgbClr val="1D5CD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52" y="827805"/>
            <a:ext cx="2536170" cy="1692893"/>
          </a:xfrm>
          <a:prstGeom prst="rect">
            <a:avLst/>
          </a:prstGeom>
          <a:ln w="38100">
            <a:solidFill>
              <a:srgbClr val="5FB6F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" descr="C:\Users\SPACOOM\Desktop\20102011\Новая папка (6)\Герб РЭУ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936104" cy="8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6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12" imgW="270" imgH="270" progId="">
                  <p:embed/>
                </p:oleObj>
              </mc:Choice>
              <mc:Fallback>
                <p:oleObj name="think-cell Slide" r:id="rId1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9512" y="274638"/>
            <a:ext cx="8507288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 повышения результативности деятельности вуза,  установления порядка и условий оплаты труда НПР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4"/>
            </p:custDataLst>
          </p:nvPr>
        </p:nvSpPr>
        <p:spPr>
          <a:xfrm>
            <a:off x="107504" y="1515820"/>
            <a:ext cx="345649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механизмов, направленных  на  повышение результативности деятельности МЭСИ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>
            <p:custDataLst>
              <p:tags r:id="rId5"/>
            </p:custDataLst>
          </p:nvPr>
        </p:nvSpPr>
        <p:spPr>
          <a:xfrm>
            <a:off x="3995936" y="1519334"/>
            <a:ext cx="1923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работы НПР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6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504" y="3037698"/>
            <a:ext cx="3888432" cy="3725983"/>
          </a:xfrm>
          <a:prstGeom prst="homePlate">
            <a:avLst>
              <a:gd name="adj" fmla="val 14431"/>
            </a:avLst>
          </a:prstGeom>
          <a:solidFill>
            <a:srgbClr val="FCFCFC"/>
          </a:solidFill>
          <a:ln w="3175">
            <a:noFill/>
          </a:ln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 порядка и условий оплаты труда НПР 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плана работы по направлениям, дирекциям и кафедрам  МЭСИ  (нагрузка, почасовая выработка, расписание, контингент т.д.)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новых норм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трудоемкости по должностям НПР (учебная, учебно-методическая, научная работа)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состава кафедры в соответствии с аккредитационными показателями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объёма выработки по категориям НПР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6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36004" y="3037698"/>
            <a:ext cx="2607153" cy="3631662"/>
          </a:xfrm>
          <a:prstGeom prst="chevron">
            <a:avLst>
              <a:gd name="adj" fmla="val 1074"/>
            </a:avLst>
          </a:prstGeom>
          <a:solidFill>
            <a:srgbClr val="FCFCFC"/>
          </a:solidFill>
          <a:ln w="3175">
            <a:noFill/>
          </a:ln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46800" rIns="0" bIns="46800" rtlCol="0" anchor="ctr" anchorCtr="0">
            <a:noAutofit/>
          </a:bodyPr>
          <a:lstStyle/>
          <a:p>
            <a:pPr defTabSz="1600200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2514600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Порядка мониторинга эффективности  научно-педагогической деятельности НПР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НПР </a:t>
            </a:r>
          </a:p>
          <a:p>
            <a:pPr defTabSz="971550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мониторинга, аттестационных мероприятий по оценке деятельности НПР</a:t>
            </a:r>
          </a:p>
        </p:txBody>
      </p:sp>
      <p:sp>
        <p:nvSpPr>
          <p:cNvPr id="51" name="AutoShape 6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3586" y="3035991"/>
            <a:ext cx="2981700" cy="3701081"/>
          </a:xfrm>
          <a:prstGeom prst="chevron">
            <a:avLst>
              <a:gd name="adj" fmla="val 12765"/>
            </a:avLst>
          </a:prstGeom>
          <a:solidFill>
            <a:srgbClr val="FCFCFC"/>
          </a:solidFill>
          <a:ln w="3175">
            <a:noFill/>
          </a:ln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46800" rIns="0" bIns="46800" rtlCol="0" anchor="ctr" anchorCtr="0">
            <a:no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распределение фонда  оплаты труда по кафедрам и видам работ</a:t>
            </a:r>
          </a:p>
          <a:p>
            <a:pPr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штатного формуляра и штатного расписания  с учетом требований МОН 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эф. контрактов  по квалификационным группам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Положения об оплате труда МЭСИ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с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НПР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локальных актов</a:t>
            </a:r>
          </a:p>
          <a:p>
            <a:pPr marL="92075" indent="-92075">
              <a:lnSpc>
                <a:spcPts val="16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6279081" y="1465580"/>
            <a:ext cx="227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эффективного контракта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5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eyfgFnSUCnpUZMeKg6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wnFqAePE2XTqEyFRwy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cRt50qP0SCAdkbmHTf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YqoKg0XEWrPQPiLtzH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dX2u6RJECMspnripzR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TtuN4pkqis6XBATIr7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E9Wg3XSUGhG3um5Ej3iA"/>
</p:tagLst>
</file>

<file path=ppt/theme/theme1.xml><?xml version="1.0" encoding="utf-8"?>
<a:theme xmlns:a="http://schemas.openxmlformats.org/drawingml/2006/main" name="Тема5">
  <a:themeElements>
    <a:clrScheme name="Custom 10">
      <a:dk1>
        <a:srgbClr val="000000"/>
      </a:dk1>
      <a:lt1>
        <a:srgbClr val="FFFFFF"/>
      </a:lt1>
      <a:dk2>
        <a:srgbClr val="125CA7"/>
      </a:dk2>
      <a:lt2>
        <a:srgbClr val="E5F1F7"/>
      </a:lt2>
      <a:accent1>
        <a:srgbClr val="BFE7F7"/>
      </a:accent1>
      <a:accent2>
        <a:srgbClr val="54B0E2"/>
      </a:accent2>
      <a:accent3>
        <a:srgbClr val="E8E8E2"/>
      </a:accent3>
      <a:accent4>
        <a:srgbClr val="C7C7BD"/>
      </a:accent4>
      <a:accent5>
        <a:srgbClr val="817C77"/>
      </a:accent5>
      <a:accent6>
        <a:srgbClr val="F47E3F"/>
      </a:accent6>
      <a:hlink>
        <a:srgbClr val="54B0E2"/>
      </a:hlink>
      <a:folHlink>
        <a:srgbClr val="F47E3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5" id="{21A7EF3D-5D53-4EDF-80EC-ABB6219CDDBA}" vid="{DF22BED4-4CB4-4E40-8808-F00C024EEE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2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742</TotalTime>
  <Words>2133</Words>
  <Application>Microsoft Office PowerPoint</Application>
  <PresentationFormat>Экран (4:3)</PresentationFormat>
  <Paragraphs>286</Paragraphs>
  <Slides>23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</vt:lpstr>
      <vt:lpstr>Calibri</vt:lpstr>
      <vt:lpstr>Palatino Linotype</vt:lpstr>
      <vt:lpstr>Segoe</vt:lpstr>
      <vt:lpstr>Segoe Light</vt:lpstr>
      <vt:lpstr>Segoe Print</vt:lpstr>
      <vt:lpstr>Times New Roman</vt:lpstr>
      <vt:lpstr>Wingdings</vt:lpstr>
      <vt:lpstr>Тема5</vt:lpstr>
      <vt:lpstr>Тема Office</vt:lpstr>
      <vt:lpstr>2_Тема Office</vt:lpstr>
      <vt:lpstr>3_Тема Office</vt:lpstr>
      <vt:lpstr>5_Тема Office</vt:lpstr>
      <vt:lpstr>4_Тема Office</vt:lpstr>
      <vt:lpstr>Тема2</vt:lpstr>
      <vt:lpstr>6_Тема Office</vt:lpstr>
      <vt:lpstr>think-cell Slide</vt:lpstr>
      <vt:lpstr>Эффективный контракт в высшей школе: проблемы и опыт вузов</vt:lpstr>
      <vt:lpstr>Государственные требования и инициативы </vt:lpstr>
      <vt:lpstr> ПЕРЕЧЕНЬ показателей эффективности вуза  в финансово-хозяйственной деятельности </vt:lpstr>
      <vt:lpstr>эффективный контракт (ЭК)</vt:lpstr>
      <vt:lpstr>Модели эффективного контракта</vt:lpstr>
      <vt:lpstr>Рекомендуемые Министерством образования и науки  требования при  формировании штатного расписания по должностям НПР и новой системы  оплаты труда </vt:lpstr>
      <vt:lpstr>Экономика ЭК</vt:lpstr>
      <vt:lpstr>Презентация PowerPoint</vt:lpstr>
      <vt:lpstr>Дорожная карта  повышения результативности деятельности вуза,  установления порядка и условий оплаты труда НПР</vt:lpstr>
      <vt:lpstr>Внедрение «эффективного контракта» с НПР : </vt:lpstr>
      <vt:lpstr>Консолидированные показатели эффективности деятельности НПР  </vt:lpstr>
      <vt:lpstr>Эффективный контракт МЭСИ</vt:lpstr>
      <vt:lpstr>Презентация PowerPoint</vt:lpstr>
      <vt:lpstr>Мониторинг эффективности деятельности научно-педагогических работников МЭСИ </vt:lpstr>
      <vt:lpstr>СТРАТЕГИЧЕСКАЯ ЗАДАЧА МЭСИ 7.6.: Совершенствование системы оплаты труда и эффективной системы мотивации научно-педагогических работников,  повышение уровня заработной платы всех категорий сотрудников университета с учетом  достижения результатов их  профессиональной деятельности (образовательной, научно-исследовательской, методической).</vt:lpstr>
      <vt:lpstr>Презентация PowerPoint</vt:lpstr>
      <vt:lpstr>Презентация PowerPoint</vt:lpstr>
      <vt:lpstr>Логика «развертывания» эффективного контракта в вузе</vt:lpstr>
      <vt:lpstr>«Последствия»  введения «эффективного контракта» </vt:lpstr>
      <vt:lpstr>От эффективного контракта - к эффективной модели управления персоналом в образовательной организации  </vt:lpstr>
      <vt:lpstr>  Принципы разработки показателей и критериев эффективности  </vt:lpstr>
      <vt:lpstr>опыт.. опыт…опыт</vt:lpstr>
      <vt:lpstr>Презентация PowerPoint</vt:lpstr>
    </vt:vector>
  </TitlesOfParts>
  <Company>MESI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Эффективный контракт в высшей школе</dc:title>
  <dc:creator>Карпинец Юлия Николаевна</dc:creator>
  <cp:lastModifiedBy>User</cp:lastModifiedBy>
  <cp:revision>71</cp:revision>
  <dcterms:created xsi:type="dcterms:W3CDTF">2015-02-26T09:06:17Z</dcterms:created>
  <dcterms:modified xsi:type="dcterms:W3CDTF">2015-06-24T05:32:30Z</dcterms:modified>
</cp:coreProperties>
</file>