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91" r:id="rId3"/>
    <p:sldId id="400" r:id="rId4"/>
    <p:sldId id="401" r:id="rId5"/>
    <p:sldId id="404" r:id="rId6"/>
    <p:sldId id="402" r:id="rId7"/>
    <p:sldId id="407" r:id="rId8"/>
    <p:sldId id="406" r:id="rId9"/>
    <p:sldId id="270" r:id="rId10"/>
  </p:sldIdLst>
  <p:sldSz cx="9906000" cy="6858000" type="A4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724"/>
    <a:srgbClr val="E62B25"/>
    <a:srgbClr val="F99B1C"/>
    <a:srgbClr val="F18420"/>
    <a:srgbClr val="E78E24"/>
    <a:srgbClr val="FFFF00"/>
    <a:srgbClr val="951A1D"/>
    <a:srgbClr val="921A1D"/>
    <a:srgbClr val="FE7D19"/>
    <a:srgbClr val="90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92" d="100"/>
          <a:sy n="92" d="100"/>
        </p:scale>
        <p:origin x="-1128" y="-102"/>
      </p:cViewPr>
      <p:guideLst>
        <p:guide orient="horz" pos="812"/>
        <p:guide pos="55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AD1885-E098-4B7A-990F-592BFF924F9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919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45306-B2CB-4645-898C-C2FCC6886318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F20C5-343F-447E-95CE-BEBA09498C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66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41858-E3CA-4C30-9D94-B3E7454F73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355F6-8B83-4D65-896D-3EEBFD7511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A39E0-91F1-4BC9-BE67-AB32F1E71E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33E49-F42B-4B24-8ECA-067FDC6D3F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D68EA-4154-45CC-BBE3-438B7F56B3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9AF0C-A13A-461F-987E-CD43E91FF7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306DE-A36F-4B98-B5B7-872FDA113A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3BCCF-00E1-43E0-A013-7B74FDB6F7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F3A33-6A4A-4395-8324-C6DCD486F1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F35FE-C004-4173-8268-FCF9B3B392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5E57B-67AF-45F9-A9C5-5C088F397C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8654A06-2576-4317-9918-DE566674560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6" y="854094"/>
            <a:ext cx="2540005" cy="790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 flipH="1">
            <a:off x="-2" y="2640555"/>
            <a:ext cx="3079561" cy="15377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373679" y="2640554"/>
            <a:ext cx="630916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Совместная (сетевая) программа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РАНХиГС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МФТИ</a:t>
            </a:r>
            <a:endParaRPr lang="ru-RU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/>
              <a:t> </a:t>
            </a:r>
          </a:p>
          <a:p>
            <a:r>
              <a:rPr lang="ru-RU" sz="1200" dirty="0"/>
              <a:t> </a:t>
            </a:r>
          </a:p>
          <a:p>
            <a:endParaRPr lang="ru-RU" sz="1200" dirty="0"/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150896" y="5691585"/>
            <a:ext cx="434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ts val="0"/>
              </a:spcBef>
            </a:pPr>
            <a:r>
              <a:rPr lang="ru-RU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Маруев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С.А</a:t>
            </a:r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spcBef>
                <a:spcPts val="0"/>
              </a:spcBef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E-mail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maruev@ranepa.ru</a:t>
            </a:r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40450" y="1018724"/>
            <a:ext cx="279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Экономический факультет</a:t>
            </a:r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История программы</a:t>
            </a:r>
            <a:endParaRPr lang="ru-RU" sz="18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202497" y="2092321"/>
            <a:ext cx="9186432" cy="5247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Бакалавриат</a:t>
            </a:r>
            <a:r>
              <a:rPr lang="ru-RU" sz="2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 2006 г.</a:t>
            </a:r>
            <a:endParaRPr lang="ru-RU" sz="20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spcBef>
                <a:spcPct val="50000"/>
              </a:spcBef>
            </a:pPr>
            <a:r>
              <a:rPr lang="ru-RU" sz="1800" dirty="0" smtClean="0"/>
              <a:t>Участники</a:t>
            </a:r>
            <a:r>
              <a:rPr lang="ru-RU" sz="1800" dirty="0"/>
              <a:t>: </a:t>
            </a:r>
            <a:r>
              <a:rPr lang="ru-RU" sz="1800" dirty="0" err="1"/>
              <a:t>РАНХиГС</a:t>
            </a:r>
            <a:r>
              <a:rPr lang="ru-RU" sz="1800" dirty="0"/>
              <a:t>,</a:t>
            </a:r>
          </a:p>
          <a:p>
            <a:pPr algn="l"/>
            <a:r>
              <a:rPr lang="ru-RU" sz="1800" dirty="0" smtClean="0"/>
              <a:t>                   </a:t>
            </a:r>
            <a:r>
              <a:rPr lang="ru-RU" sz="1800" dirty="0"/>
              <a:t>МФТИ,</a:t>
            </a:r>
          </a:p>
          <a:p>
            <a:pPr algn="l"/>
            <a:r>
              <a:rPr lang="ru-RU" sz="1800" dirty="0" smtClean="0"/>
              <a:t>                   </a:t>
            </a:r>
            <a:r>
              <a:rPr lang="ru-RU" sz="1800" dirty="0"/>
              <a:t>РЭШ,</a:t>
            </a:r>
          </a:p>
          <a:p>
            <a:pPr algn="l"/>
            <a:r>
              <a:rPr lang="ru-RU" sz="1800" dirty="0" smtClean="0"/>
              <a:t>                   </a:t>
            </a:r>
            <a:r>
              <a:rPr lang="ru-RU" sz="1800" dirty="0"/>
              <a:t>ИЭП им. Е.Т. Гайдара,</a:t>
            </a:r>
          </a:p>
          <a:p>
            <a:pPr algn="l"/>
            <a:r>
              <a:rPr lang="ru-RU" sz="1800" dirty="0" smtClean="0"/>
              <a:t>                   </a:t>
            </a:r>
            <a:r>
              <a:rPr lang="ru-RU" sz="1800" dirty="0"/>
              <a:t>Морган Стэнли Банк.</a:t>
            </a:r>
          </a:p>
          <a:p>
            <a:pPr algn="l">
              <a:spcBef>
                <a:spcPct val="50000"/>
              </a:spcBef>
            </a:pPr>
            <a:endParaRPr lang="ru-RU" sz="1800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spcBef>
                <a:spcPct val="50000"/>
              </a:spcBef>
            </a:pPr>
            <a:r>
              <a:rPr lang="ru-RU" sz="2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Магистратура с 2010 г.</a:t>
            </a:r>
            <a:endParaRPr lang="ru-RU" sz="20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spcBef>
                <a:spcPct val="50000"/>
              </a:spcBef>
            </a:pPr>
            <a:r>
              <a:rPr lang="ru-RU" sz="1800" dirty="0" smtClean="0"/>
              <a:t>Участники</a:t>
            </a:r>
            <a:r>
              <a:rPr lang="ru-RU" sz="1800" dirty="0"/>
              <a:t>: </a:t>
            </a:r>
            <a:r>
              <a:rPr lang="ru-RU" sz="1800" dirty="0" err="1"/>
              <a:t>РАНХиГС</a:t>
            </a:r>
            <a:r>
              <a:rPr lang="ru-RU" sz="1800" dirty="0"/>
              <a:t>,</a:t>
            </a:r>
          </a:p>
          <a:p>
            <a:pPr algn="l"/>
            <a:r>
              <a:rPr lang="ru-RU" sz="1800" dirty="0" smtClean="0"/>
              <a:t>                   </a:t>
            </a:r>
            <a:r>
              <a:rPr lang="ru-RU" sz="1800" dirty="0"/>
              <a:t>МФТИ,</a:t>
            </a:r>
          </a:p>
          <a:p>
            <a:pPr algn="l"/>
            <a:r>
              <a:rPr lang="ru-RU" sz="1800" dirty="0" smtClean="0"/>
              <a:t>                   </a:t>
            </a:r>
            <a:r>
              <a:rPr lang="ru-RU" sz="1800" dirty="0"/>
              <a:t>ИЭП им Е.Т. Гайдара,</a:t>
            </a:r>
          </a:p>
          <a:p>
            <a:pPr algn="l"/>
            <a:r>
              <a:rPr lang="ru-RU" sz="1800" dirty="0" smtClean="0"/>
              <a:t>                   Сбербанк.  </a:t>
            </a:r>
            <a:endParaRPr lang="ru-RU" sz="1800" dirty="0"/>
          </a:p>
          <a:p>
            <a:pPr algn="l">
              <a:spcBef>
                <a:spcPct val="50000"/>
              </a:spcBef>
            </a:pPr>
            <a:endParaRPr lang="ru-RU" sz="18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spcBef>
                <a:spcPct val="50000"/>
              </a:spcBef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spcBef>
                <a:spcPct val="50000"/>
              </a:spcBef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Экономический факультет</a:t>
            </a:r>
            <a:endParaRPr lang="ru-RU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Конфигурация программ</a:t>
            </a:r>
            <a:endParaRPr lang="ru-RU" sz="18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Экономический факультет</a:t>
            </a:r>
            <a:endParaRPr lang="ru-RU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275972" y="1980528"/>
            <a:ext cx="7205041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Направления подготовки</a:t>
            </a:r>
          </a:p>
          <a:p>
            <a:pPr marL="179388" indent="-179388" algn="l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«Экономика» </a:t>
            </a:r>
            <a:r>
              <a:rPr lang="ru-RU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РАНХиГС</a:t>
            </a:r>
            <a:endParaRPr lang="ru-RU" sz="18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9388" indent="-179388" algn="l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«Прикладные математика и физика» МФТИ</a:t>
            </a:r>
            <a:endParaRPr lang="ru-RU" sz="18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9388" indent="-179388" algn="l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«Системный анализ и управление» МФТИ</a:t>
            </a:r>
            <a:endParaRPr lang="ru-RU" sz="18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spcBef>
                <a:spcPct val="50000"/>
              </a:spcBef>
              <a:buClr>
                <a:srgbClr val="C00000"/>
              </a:buClr>
            </a:pP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9388" indent="-179388" algn="l">
              <a:spcBef>
                <a:spcPct val="50000"/>
              </a:spcBef>
              <a:buClr>
                <a:srgbClr val="C00000"/>
              </a:buClr>
            </a:pPr>
            <a:r>
              <a:rPr lang="ru-RU" sz="2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Формы обучения</a:t>
            </a:r>
          </a:p>
          <a:p>
            <a:pPr marL="179388" indent="-179388" algn="l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Очная МФТИ и очно-заочная </a:t>
            </a:r>
            <a:r>
              <a:rPr lang="ru-RU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РАНХиГС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до 2015 г.</a:t>
            </a:r>
            <a:endParaRPr lang="ru-RU" sz="18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9388" indent="-179388" algn="l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Очная с 2015 г.</a:t>
            </a:r>
            <a:endParaRPr lang="ru-RU" sz="18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spcBef>
                <a:spcPct val="50000"/>
              </a:spcBef>
              <a:buClr>
                <a:srgbClr val="C00000"/>
              </a:buClr>
            </a:pPr>
            <a:endParaRPr lang="ru-RU" sz="18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9388" indent="-179388" algn="l">
              <a:spcBef>
                <a:spcPct val="50000"/>
              </a:spcBef>
              <a:buClr>
                <a:srgbClr val="C00000"/>
              </a:buClr>
            </a:pPr>
            <a:endParaRPr lang="ru-RU" sz="18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82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Финансирование</a:t>
            </a:r>
            <a:endParaRPr lang="ru-RU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Экономический факультет</a:t>
            </a:r>
            <a:endParaRPr lang="ru-RU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275972" y="1980528"/>
            <a:ext cx="9415035" cy="358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9388" indent="-179388" algn="l">
              <a:spcBef>
                <a:spcPct val="50000"/>
              </a:spcBef>
              <a:buClr>
                <a:srgbClr val="C00000"/>
              </a:buClr>
            </a:pPr>
            <a:r>
              <a:rPr lang="ru-RU" sz="2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Места</a:t>
            </a:r>
          </a:p>
          <a:p>
            <a:pPr marL="179388" indent="-179388" algn="l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Бюджетное в </a:t>
            </a:r>
            <a:r>
              <a:rPr lang="ru-RU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РАНХиГС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 «платное» в МФТИ</a:t>
            </a:r>
          </a:p>
          <a:p>
            <a:pPr marL="179388" indent="-179388" algn="l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Бюджетное в МФТИ и «платное» в </a:t>
            </a:r>
            <a:r>
              <a:rPr lang="ru-RU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РАНХиГС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9388" indent="-179388" algn="l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Оба места «платные»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spcBef>
                <a:spcPct val="50000"/>
              </a:spcBef>
            </a:pPr>
            <a:endParaRPr lang="ru-RU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Финансовая помощь банков.</a:t>
            </a:r>
          </a:p>
          <a:p>
            <a:pPr algn="just">
              <a:spcBef>
                <a:spcPts val="0"/>
              </a:spcBef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Условия получения финансовой помощи.</a:t>
            </a:r>
          </a:p>
          <a:p>
            <a:pPr algn="just">
              <a:spcBef>
                <a:spcPts val="0"/>
              </a:spcBef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Распределение средств пропорционально количеству часов.</a:t>
            </a:r>
          </a:p>
          <a:p>
            <a:pPr algn="just">
              <a:spcBef>
                <a:spcPts val="0"/>
              </a:spcBef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Договор со студентом Фонда «Новое экономическое образование.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9388" indent="-179388" algn="l">
              <a:spcBef>
                <a:spcPct val="50000"/>
              </a:spcBef>
              <a:buClr>
                <a:srgbClr val="C00000"/>
              </a:buClr>
            </a:pPr>
            <a:endParaRPr lang="ru-RU" sz="18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82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Документы </a:t>
            </a:r>
            <a:endParaRPr lang="ru-RU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Экономический факультет</a:t>
            </a:r>
            <a:endParaRPr lang="ru-RU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275972" y="1980528"/>
            <a:ext cx="9415035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9388" indent="-179388" algn="l">
              <a:spcBef>
                <a:spcPct val="50000"/>
              </a:spcBef>
              <a:buClr>
                <a:srgbClr val="C00000"/>
              </a:buClr>
            </a:pPr>
            <a:r>
              <a:rPr lang="ru-RU" sz="2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Соглашения и нормативные документы</a:t>
            </a:r>
          </a:p>
          <a:p>
            <a:pPr marL="342900" indent="-342900" algn="l">
              <a:buAutoNum type="arabicPeriod"/>
            </a:pPr>
            <a:r>
              <a:rPr lang="ru-RU" sz="1800" dirty="0"/>
              <a:t>Договор о реализации образовательного проекта.</a:t>
            </a:r>
          </a:p>
          <a:p>
            <a:pPr marL="342900" indent="-342900" algn="l">
              <a:buAutoNum type="arabicPeriod"/>
            </a:pPr>
            <a:r>
              <a:rPr lang="ru-RU" sz="1800" dirty="0"/>
              <a:t>Договор об участии в реализации образовательного проекта.</a:t>
            </a:r>
          </a:p>
          <a:p>
            <a:pPr marL="342900" indent="-342900" algn="l">
              <a:buAutoNum type="arabicPeriod"/>
            </a:pPr>
            <a:r>
              <a:rPr lang="ru-RU" sz="1800" dirty="0"/>
              <a:t>Регламент обучения в </a:t>
            </a:r>
            <a:r>
              <a:rPr lang="ru-RU" sz="1800" dirty="0" err="1"/>
              <a:t>бакалавриате</a:t>
            </a:r>
            <a:r>
              <a:rPr lang="ru-RU" sz="1800" dirty="0"/>
              <a:t> совместной программы.</a:t>
            </a:r>
          </a:p>
          <a:p>
            <a:pPr marL="342900" indent="-342900" algn="l">
              <a:buAutoNum type="arabicPeriod"/>
            </a:pPr>
            <a:r>
              <a:rPr lang="ru-RU" sz="1800" dirty="0"/>
              <a:t>Согласованный учебный план (семестры, виды контроля, часы). </a:t>
            </a:r>
          </a:p>
          <a:p>
            <a:pPr marL="342900" indent="-342900" algn="l">
              <a:buAutoNum type="arabicPeriod"/>
            </a:pPr>
            <a:r>
              <a:rPr lang="ru-RU" sz="1800" dirty="0" smtClean="0"/>
              <a:t>Положение </a:t>
            </a:r>
            <a:r>
              <a:rPr lang="ru-RU" sz="1800" dirty="0"/>
              <a:t>о </a:t>
            </a:r>
            <a:r>
              <a:rPr lang="ru-RU" sz="1800" dirty="0" err="1"/>
              <a:t>перезачете</a:t>
            </a:r>
            <a:r>
              <a:rPr lang="ru-RU" sz="1800" dirty="0"/>
              <a:t> дисциплин.</a:t>
            </a:r>
          </a:p>
          <a:p>
            <a:pPr algn="l">
              <a:spcBef>
                <a:spcPct val="50000"/>
              </a:spcBef>
            </a:pPr>
            <a:endParaRPr lang="ru-RU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ru-RU" sz="2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Рабочие документы</a:t>
            </a:r>
          </a:p>
          <a:p>
            <a:pPr marL="342900" indent="-342900" algn="just">
              <a:spcBef>
                <a:spcPts val="0"/>
              </a:spcBef>
              <a:buAutoNum type="arabicPeriod"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Индивидуальный учебный план студента.</a:t>
            </a:r>
          </a:p>
          <a:p>
            <a:pPr marL="342900" indent="-342900" algn="just">
              <a:spcBef>
                <a:spcPts val="0"/>
              </a:spcBef>
              <a:buAutoNum type="arabicPeriod"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TofR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(ECTS)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9388" indent="-179388" algn="l">
              <a:spcBef>
                <a:spcPct val="50000"/>
              </a:spcBef>
              <a:buClr>
                <a:srgbClr val="C00000"/>
              </a:buClr>
            </a:pPr>
            <a:endParaRPr lang="ru-RU" sz="18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01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-1" y="1173186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Прием на программы</a:t>
            </a:r>
            <a:endParaRPr lang="ru-RU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Экономический факультет</a:t>
            </a:r>
            <a:endParaRPr lang="ru-RU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275972" y="1980528"/>
            <a:ext cx="9415035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ru-RU" sz="2000" dirty="0" err="1">
                <a:solidFill>
                  <a:srgbClr val="C00000"/>
                </a:solidFill>
              </a:rPr>
              <a:t>Бакалавриат</a:t>
            </a:r>
            <a:endParaRPr lang="ru-RU" sz="2000" dirty="0">
              <a:solidFill>
                <a:srgbClr val="C00000"/>
              </a:solidFill>
            </a:endParaRPr>
          </a:p>
          <a:p>
            <a:pPr algn="l"/>
            <a:r>
              <a:rPr lang="ru-RU" sz="1800" dirty="0"/>
              <a:t>До 2009 г. собственные экзамены (Математика, физика, обществознание, русский язык).</a:t>
            </a:r>
          </a:p>
          <a:p>
            <a:pPr algn="l"/>
            <a:r>
              <a:rPr lang="ru-RU" sz="1800" dirty="0"/>
              <a:t>С 2009 г. по результатам ЕГЭ (Математика, физика, обществознание, русский язык).</a:t>
            </a:r>
          </a:p>
          <a:p>
            <a:pPr algn="l"/>
            <a:endParaRPr lang="ru-RU" sz="1800" dirty="0"/>
          </a:p>
          <a:p>
            <a:pPr algn="l"/>
            <a:r>
              <a:rPr lang="ru-RU" sz="2000" dirty="0">
                <a:solidFill>
                  <a:srgbClr val="C00000"/>
                </a:solidFill>
              </a:rPr>
              <a:t>Магистратура</a:t>
            </a:r>
          </a:p>
          <a:p>
            <a:pPr algn="l"/>
            <a:r>
              <a:rPr lang="ru-RU" sz="1800" dirty="0"/>
              <a:t>Тестирование по экономике (</a:t>
            </a:r>
            <a:r>
              <a:rPr lang="ru-RU" sz="1800" dirty="0" err="1"/>
              <a:t>РАНХиГС</a:t>
            </a:r>
            <a:r>
              <a:rPr lang="ru-RU" sz="1800" dirty="0" smtClean="0"/>
              <a:t>).</a:t>
            </a:r>
            <a:endParaRPr lang="ru-RU" sz="1800" dirty="0"/>
          </a:p>
          <a:p>
            <a:pPr algn="l"/>
            <a:r>
              <a:rPr lang="ru-RU" sz="1800" dirty="0"/>
              <a:t>Собеседование на базовой кафедре (МФТИ</a:t>
            </a:r>
            <a:r>
              <a:rPr lang="ru-RU" sz="1800" dirty="0" smtClean="0"/>
              <a:t>).</a:t>
            </a:r>
            <a:endParaRPr lang="ru-RU" sz="1800" dirty="0"/>
          </a:p>
          <a:p>
            <a:pPr algn="l"/>
            <a:endParaRPr lang="ru-RU" sz="1800" dirty="0"/>
          </a:p>
          <a:p>
            <a:pPr algn="l"/>
            <a:endParaRPr lang="ru-RU" sz="1800" dirty="0"/>
          </a:p>
          <a:p>
            <a:pPr algn="l"/>
            <a:r>
              <a:rPr lang="ru-RU" sz="1800" dirty="0"/>
              <a:t>Прием документов в </a:t>
            </a:r>
            <a:r>
              <a:rPr lang="ru-RU" sz="1800" dirty="0" err="1"/>
              <a:t>бакалавриат</a:t>
            </a:r>
            <a:r>
              <a:rPr lang="ru-RU" sz="1800" dirty="0"/>
              <a:t> в Долгопрудном в </a:t>
            </a:r>
            <a:r>
              <a:rPr lang="ru-RU" sz="1800" dirty="0" smtClean="0"/>
              <a:t>МФТИ.</a:t>
            </a:r>
            <a:endParaRPr lang="ru-RU" sz="1800" dirty="0"/>
          </a:p>
          <a:p>
            <a:pPr algn="l">
              <a:spcBef>
                <a:spcPct val="50000"/>
              </a:spcBef>
            </a:pPr>
            <a:endParaRPr lang="ru-RU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9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-1" y="1173186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Обучение</a:t>
            </a:r>
            <a:endParaRPr lang="ru-RU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Экономический факультет</a:t>
            </a:r>
            <a:endParaRPr lang="ru-RU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275972" y="1980528"/>
            <a:ext cx="9415035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ru-RU" sz="2000" dirty="0" err="1">
                <a:solidFill>
                  <a:srgbClr val="C00000"/>
                </a:solidFill>
              </a:rPr>
              <a:t>Бакалавриат</a:t>
            </a:r>
            <a:endParaRPr lang="ru-RU" sz="2000" dirty="0">
              <a:solidFill>
                <a:srgbClr val="C00000"/>
              </a:solidFill>
            </a:endParaRPr>
          </a:p>
          <a:p>
            <a:pPr algn="l"/>
            <a:r>
              <a:rPr lang="ru-RU" sz="1800" dirty="0" smtClean="0"/>
              <a:t>1-3 </a:t>
            </a:r>
            <a:r>
              <a:rPr lang="ru-RU" sz="1800" dirty="0"/>
              <a:t>дня в </a:t>
            </a:r>
            <a:r>
              <a:rPr lang="ru-RU" sz="1800" dirty="0" err="1"/>
              <a:t>РАНХиГС</a:t>
            </a:r>
            <a:r>
              <a:rPr lang="ru-RU" sz="1800" dirty="0"/>
              <a:t> и 5-3 дня в </a:t>
            </a:r>
            <a:r>
              <a:rPr lang="ru-RU" sz="1800" dirty="0" smtClean="0"/>
              <a:t>МФТИ.</a:t>
            </a:r>
            <a:endParaRPr lang="ru-RU" sz="1800" dirty="0"/>
          </a:p>
          <a:p>
            <a:pPr algn="l"/>
            <a:endParaRPr lang="ru-RU" sz="1800" dirty="0"/>
          </a:p>
          <a:p>
            <a:pPr algn="l"/>
            <a:r>
              <a:rPr lang="ru-RU" sz="2000" dirty="0">
                <a:solidFill>
                  <a:srgbClr val="C00000"/>
                </a:solidFill>
              </a:rPr>
              <a:t>Магистратура</a:t>
            </a:r>
          </a:p>
          <a:p>
            <a:pPr algn="l"/>
            <a:r>
              <a:rPr lang="ru-RU" sz="1800" dirty="0"/>
              <a:t>3 дня в </a:t>
            </a:r>
            <a:r>
              <a:rPr lang="ru-RU" sz="1800" dirty="0" err="1"/>
              <a:t>РАНХиГС</a:t>
            </a:r>
            <a:r>
              <a:rPr lang="ru-RU" sz="1800" dirty="0"/>
              <a:t> и 3 дня в </a:t>
            </a:r>
            <a:r>
              <a:rPr lang="ru-RU" sz="1800" dirty="0" smtClean="0"/>
              <a:t>МФТИ.</a:t>
            </a:r>
            <a:endParaRPr lang="ru-RU" sz="1800" dirty="0"/>
          </a:p>
          <a:p>
            <a:pPr algn="l"/>
            <a:endParaRPr lang="ru-RU" sz="1800" dirty="0"/>
          </a:p>
          <a:p>
            <a:pPr algn="l"/>
            <a:r>
              <a:rPr lang="ru-RU" sz="2000" dirty="0" smtClean="0">
                <a:solidFill>
                  <a:srgbClr val="C00000"/>
                </a:solidFill>
              </a:rPr>
              <a:t>Пример</a:t>
            </a:r>
          </a:p>
          <a:p>
            <a:pPr algn="l"/>
            <a:r>
              <a:rPr lang="ru-RU" sz="1800" dirty="0" err="1"/>
              <a:t>РАНХиГС</a:t>
            </a:r>
            <a:r>
              <a:rPr lang="ru-RU" sz="1800" dirty="0"/>
              <a:t>                                             </a:t>
            </a:r>
            <a:r>
              <a:rPr lang="ru-RU" sz="1800" dirty="0" smtClean="0"/>
              <a:t>МФТИ</a:t>
            </a:r>
            <a:endParaRPr lang="ru-RU" sz="1800" dirty="0"/>
          </a:p>
          <a:p>
            <a:pPr algn="l"/>
            <a:r>
              <a:rPr lang="ru-RU" sz="1800" dirty="0"/>
              <a:t>Математический анализ (1с)             Введение в мат. анализ </a:t>
            </a:r>
          </a:p>
          <a:p>
            <a:pPr algn="l"/>
            <a:r>
              <a:rPr lang="ru-RU" sz="1800" dirty="0"/>
              <a:t>Математический анализ (2с)             Многомерный анализ, интегралы, ряды</a:t>
            </a:r>
          </a:p>
          <a:p>
            <a:pPr algn="l"/>
            <a:r>
              <a:rPr lang="ru-RU" sz="1800" dirty="0"/>
              <a:t>…</a:t>
            </a:r>
          </a:p>
          <a:p>
            <a:pPr algn="l"/>
            <a:r>
              <a:rPr lang="ru-RU" sz="1800" dirty="0"/>
              <a:t>Экономическая информатика (1с)   Введение в программирование. </a:t>
            </a:r>
            <a:r>
              <a:rPr lang="ru-RU" sz="1800" dirty="0" err="1"/>
              <a:t>ООПр</a:t>
            </a:r>
            <a:r>
              <a:rPr lang="ru-RU" sz="1800" dirty="0"/>
              <a:t>.</a:t>
            </a:r>
          </a:p>
          <a:p>
            <a:pPr algn="l"/>
            <a:r>
              <a:rPr lang="ru-RU" sz="1800" dirty="0"/>
              <a:t>…</a:t>
            </a:r>
          </a:p>
          <a:p>
            <a:pPr algn="l"/>
            <a:r>
              <a:rPr lang="ru-RU" sz="1800" dirty="0"/>
              <a:t>Иностранный язык                            </a:t>
            </a:r>
            <a:r>
              <a:rPr lang="ru-RU" sz="1800" dirty="0" smtClean="0"/>
              <a:t> </a:t>
            </a:r>
            <a:r>
              <a:rPr lang="ru-RU" sz="1800" dirty="0"/>
              <a:t>Иностранный язык</a:t>
            </a:r>
          </a:p>
          <a:p>
            <a:pPr algn="l"/>
            <a:r>
              <a:rPr lang="ru-RU" sz="1800" dirty="0"/>
              <a:t>… </a:t>
            </a:r>
          </a:p>
          <a:p>
            <a:pPr algn="l"/>
            <a:endParaRPr lang="ru-RU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10876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-1" y="1173186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Выпуск</a:t>
            </a:r>
            <a:endParaRPr lang="ru-RU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Экономический факультет</a:t>
            </a:r>
            <a:endParaRPr lang="ru-RU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275972" y="1980528"/>
            <a:ext cx="9415035" cy="444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ru-RU" sz="2000" dirty="0" smtClean="0">
                <a:solidFill>
                  <a:srgbClr val="C00000"/>
                </a:solidFill>
              </a:rPr>
              <a:t>Процедура</a:t>
            </a:r>
          </a:p>
          <a:p>
            <a:pPr algn="l"/>
            <a:r>
              <a:rPr lang="ru-RU" sz="1800" dirty="0" smtClean="0"/>
              <a:t>Согласованы темы ВКР и МД.</a:t>
            </a:r>
          </a:p>
          <a:p>
            <a:pPr algn="l"/>
            <a:r>
              <a:rPr lang="ru-RU" sz="1800" dirty="0" smtClean="0"/>
              <a:t>Две ГАК заседают совместно. Оценка выставляется согласованно.</a:t>
            </a:r>
          </a:p>
          <a:p>
            <a:pPr algn="l"/>
            <a:r>
              <a:rPr lang="ru-RU" sz="1800" dirty="0" smtClean="0"/>
              <a:t>Ведется два протокола защиты.</a:t>
            </a:r>
            <a:endParaRPr lang="ru-RU" sz="1800" dirty="0"/>
          </a:p>
          <a:p>
            <a:pPr algn="l"/>
            <a:r>
              <a:rPr lang="ru-RU" sz="1800" dirty="0" smtClean="0"/>
              <a:t>Государственные экзамены в </a:t>
            </a:r>
            <a:r>
              <a:rPr lang="ru-RU" sz="1800" dirty="0" err="1" smtClean="0"/>
              <a:t>бакалавриате</a:t>
            </a:r>
            <a:r>
              <a:rPr lang="ru-RU" sz="1800" dirty="0" smtClean="0"/>
              <a:t> проходят независимо..</a:t>
            </a:r>
            <a:endParaRPr lang="ru-RU" sz="1800" dirty="0"/>
          </a:p>
          <a:p>
            <a:pPr algn="l"/>
            <a:endParaRPr lang="ru-RU" sz="1800" dirty="0"/>
          </a:p>
          <a:p>
            <a:pPr algn="l"/>
            <a:r>
              <a:rPr lang="ru-RU" sz="2000" dirty="0" smtClean="0">
                <a:solidFill>
                  <a:srgbClr val="C00000"/>
                </a:solidFill>
              </a:rPr>
              <a:t>Структура</a:t>
            </a:r>
            <a:endParaRPr lang="ru-RU" sz="2000" dirty="0">
              <a:solidFill>
                <a:srgbClr val="C00000"/>
              </a:solidFill>
            </a:endParaRPr>
          </a:p>
          <a:p>
            <a:pPr algn="l"/>
            <a:r>
              <a:rPr lang="ru-RU" sz="1800" dirty="0" smtClean="0"/>
              <a:t>Обзор литературы.</a:t>
            </a:r>
            <a:endParaRPr lang="ru-RU" sz="1800" dirty="0"/>
          </a:p>
          <a:p>
            <a:pPr algn="l"/>
            <a:r>
              <a:rPr lang="ru-RU" sz="1800" dirty="0" smtClean="0"/>
              <a:t>Разработка модели.</a:t>
            </a:r>
          </a:p>
          <a:p>
            <a:pPr algn="l"/>
            <a:r>
              <a:rPr lang="ru-RU" sz="1800" dirty="0" smtClean="0"/>
              <a:t>Сбор данных и проверка гипотез.</a:t>
            </a:r>
          </a:p>
          <a:p>
            <a:pPr algn="l"/>
            <a:r>
              <a:rPr lang="ru-RU" sz="1800" dirty="0" smtClean="0"/>
              <a:t>Интерпретация результатов.</a:t>
            </a:r>
            <a:endParaRPr lang="ru-RU" sz="1800" dirty="0"/>
          </a:p>
          <a:p>
            <a:pPr algn="l"/>
            <a:endParaRPr lang="ru-RU" sz="1800" dirty="0"/>
          </a:p>
          <a:p>
            <a:pPr algn="l"/>
            <a:endParaRPr lang="ru-RU" sz="1800" dirty="0"/>
          </a:p>
          <a:p>
            <a:pPr algn="l"/>
            <a:endParaRPr lang="ru-RU" sz="1800" dirty="0"/>
          </a:p>
          <a:p>
            <a:pPr algn="l">
              <a:spcBef>
                <a:spcPct val="50000"/>
              </a:spcBef>
            </a:pPr>
            <a:endParaRPr lang="ru-RU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76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27" y="2988747"/>
            <a:ext cx="2827683" cy="880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678878" y="0"/>
            <a:ext cx="5227121" cy="685800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/>
          </a:p>
        </p:txBody>
      </p:sp>
      <p:sp>
        <p:nvSpPr>
          <p:cNvPr id="35844" name="Text Box 2052"/>
          <p:cNvSpPr txBox="1">
            <a:spLocks noChangeArrowheads="1"/>
          </p:cNvSpPr>
          <p:nvPr/>
        </p:nvSpPr>
        <p:spPr bwMode="auto">
          <a:xfrm>
            <a:off x="4678878" y="3165800"/>
            <a:ext cx="52271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Спасибо за внимание!</a:t>
            </a:r>
            <a:endParaRPr lang="ru-RU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9414" y="5062681"/>
            <a:ext cx="279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Маруев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Сергей Александрович</a:t>
            </a:r>
          </a:p>
          <a:p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maruev@ranepa.ru</a:t>
            </a:r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5301</TotalTime>
  <Words>409</Words>
  <Application>Microsoft Office PowerPoint</Application>
  <PresentationFormat>Лист A4 (210x297 мм)</PresentationFormat>
  <Paragraphs>109</Paragraphs>
  <Slides>9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Лаврищева Анастасия Анатольевна</dc:creator>
  <cp:lastModifiedBy>Maruev</cp:lastModifiedBy>
  <cp:revision>218</cp:revision>
  <dcterms:created xsi:type="dcterms:W3CDTF">2003-02-28T13:27:04Z</dcterms:created>
  <dcterms:modified xsi:type="dcterms:W3CDTF">2015-11-10T07:12:56Z</dcterms:modified>
</cp:coreProperties>
</file>