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4592" r:id="rId2"/>
  </p:sldMasterIdLst>
  <p:notesMasterIdLst>
    <p:notesMasterId r:id="rId11"/>
  </p:notesMasterIdLst>
  <p:handoutMasterIdLst>
    <p:handoutMasterId r:id="rId12"/>
  </p:handoutMasterIdLst>
  <p:sldIdLst>
    <p:sldId id="313" r:id="rId3"/>
    <p:sldId id="343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797675" cy="987425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65138" indent="-793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31863" indent="-174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98588" indent="-269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65313" indent="-365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0">
          <p15:clr>
            <a:srgbClr val="A4A3A4"/>
          </p15:clr>
        </p15:guide>
        <p15:guide id="2" orient="horz" pos="676">
          <p15:clr>
            <a:srgbClr val="A4A3A4"/>
          </p15:clr>
        </p15:guide>
        <p15:guide id="3" orient="horz" pos="4042">
          <p15:clr>
            <a:srgbClr val="A4A3A4"/>
          </p15:clr>
        </p15:guide>
        <p15:guide id="4" orient="horz" pos="4147">
          <p15:clr>
            <a:srgbClr val="A4A3A4"/>
          </p15:clr>
        </p15:guide>
        <p15:guide id="5" orient="horz" pos="2405">
          <p15:clr>
            <a:srgbClr val="A4A3A4"/>
          </p15:clr>
        </p15:guide>
        <p15:guide id="6" orient="horz" pos="933">
          <p15:clr>
            <a:srgbClr val="A4A3A4"/>
          </p15:clr>
        </p15:guide>
        <p15:guide id="7" pos="144">
          <p15:clr>
            <a:srgbClr val="A4A3A4"/>
          </p15:clr>
        </p15:guide>
        <p15:guide id="8" pos="5615">
          <p15:clr>
            <a:srgbClr val="A4A3A4"/>
          </p15:clr>
        </p15:guide>
        <p15:guide id="9" pos="2838">
          <p15:clr>
            <a:srgbClr val="A4A3A4"/>
          </p15:clr>
        </p15:guide>
        <p15:guide id="10" pos="2928">
          <p15:clr>
            <a:srgbClr val="A4A3A4"/>
          </p15:clr>
        </p15:guide>
        <p15:guide id="11" pos="3470">
          <p15:clr>
            <a:srgbClr val="A4A3A4"/>
          </p15:clr>
        </p15:guide>
        <p15:guide id="12" pos="3233">
          <p15:clr>
            <a:srgbClr val="A4A3A4"/>
          </p15:clr>
        </p15:guide>
        <p15:guide id="13" pos="65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E1E1"/>
    <a:srgbClr val="E3AF9D"/>
    <a:srgbClr val="FFCDCD"/>
    <a:srgbClr val="DC4848"/>
    <a:srgbClr val="FF9393"/>
    <a:srgbClr val="EB9595"/>
    <a:srgbClr val="FFA3A3"/>
    <a:srgbClr val="61C761"/>
    <a:srgbClr val="A3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24" autoAdjust="0"/>
    <p:restoredTop sz="92320" autoAdjust="0"/>
  </p:normalViewPr>
  <p:slideViewPr>
    <p:cSldViewPr snapToGrid="0" snapToObjects="1">
      <p:cViewPr varScale="1">
        <p:scale>
          <a:sx n="69" d="100"/>
          <a:sy n="69" d="100"/>
        </p:scale>
        <p:origin x="-1444" y="-80"/>
      </p:cViewPr>
      <p:guideLst>
        <p:guide orient="horz" pos="2300"/>
        <p:guide orient="horz" pos="676"/>
        <p:guide orient="horz" pos="4042"/>
        <p:guide orient="horz" pos="4147"/>
        <p:guide orient="horz" pos="2405"/>
        <p:guide orient="horz" pos="933"/>
        <p:guide pos="144"/>
        <p:guide pos="5615"/>
        <p:guide pos="2838"/>
        <p:guide pos="2928"/>
        <p:guide pos="3470"/>
        <p:guide pos="3233"/>
        <p:guide pos="65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41C20-A7A7-4F82-B155-1530E0C4BE15}" type="doc">
      <dgm:prSet loTypeId="urn:microsoft.com/office/officeart/2005/8/layout/vList2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862A5B0-984F-4FE5-A0FE-5C02E4E2B509}">
      <dgm:prSet phldrT="[Текст]" custT="1"/>
      <dgm:spPr/>
      <dgm:t>
        <a:bodyPr/>
        <a:lstStyle/>
        <a:p>
          <a:r>
            <a:rPr lang="ru-RU" sz="1650" dirty="0" smtClean="0"/>
            <a:t>Глобальный альянс CEMS был создан в 1988 году с целью формирования глобального стандарта в области образования по менеджменту для магистерских программ и подготовки будущих лидеров международного бизнеса</a:t>
          </a:r>
          <a:endParaRPr lang="ru-RU" sz="1650" dirty="0"/>
        </a:p>
      </dgm:t>
    </dgm:pt>
    <dgm:pt modelId="{C72881E2-3095-4BEC-A6B1-80ACF70A5774}" type="parTrans" cxnId="{2A7A0AC0-9BFF-4983-9631-70D41A6DCC6B}">
      <dgm:prSet/>
      <dgm:spPr/>
      <dgm:t>
        <a:bodyPr/>
        <a:lstStyle/>
        <a:p>
          <a:endParaRPr lang="ru-RU" sz="1650"/>
        </a:p>
      </dgm:t>
    </dgm:pt>
    <dgm:pt modelId="{AA0317AF-0C0A-48CE-8A71-58AE76EEE6EF}" type="sibTrans" cxnId="{2A7A0AC0-9BFF-4983-9631-70D41A6DCC6B}">
      <dgm:prSet/>
      <dgm:spPr/>
      <dgm:t>
        <a:bodyPr/>
        <a:lstStyle/>
        <a:p>
          <a:endParaRPr lang="ru-RU" sz="1650"/>
        </a:p>
      </dgm:t>
    </dgm:pt>
    <dgm:pt modelId="{2CF37666-6A0A-4CF4-8E97-94945A304C7C}">
      <dgm:prSet phldrT="[Текст]" custT="1"/>
      <dgm:spPr/>
      <dgm:t>
        <a:bodyPr/>
        <a:lstStyle/>
        <a:p>
          <a:r>
            <a:rPr lang="ru-RU" sz="1650" dirty="0" smtClean="0"/>
            <a:t>В основу формирования Глобального альянса </a:t>
          </a:r>
          <a:r>
            <a:rPr lang="en-US" sz="1650" dirty="0" smtClean="0"/>
            <a:t>CEMS </a:t>
          </a:r>
          <a:r>
            <a:rPr lang="ru-RU" sz="1650" dirty="0" smtClean="0"/>
            <a:t>заложен принцип представительства страны в числе академических партнеров одной, являющейся ведущей национальной школой</a:t>
          </a:r>
          <a:endParaRPr lang="ru-RU" sz="1650" dirty="0"/>
        </a:p>
      </dgm:t>
    </dgm:pt>
    <dgm:pt modelId="{DF448DA8-292F-4517-A402-2AC16BE93F69}" type="parTrans" cxnId="{77F5C7C5-5AA9-4DFB-B92A-51F5DEB2AC31}">
      <dgm:prSet/>
      <dgm:spPr/>
      <dgm:t>
        <a:bodyPr/>
        <a:lstStyle/>
        <a:p>
          <a:endParaRPr lang="ru-RU" sz="1650"/>
        </a:p>
      </dgm:t>
    </dgm:pt>
    <dgm:pt modelId="{1F831106-18A3-4C7C-85DE-85F8AFAEBADD}" type="sibTrans" cxnId="{77F5C7C5-5AA9-4DFB-B92A-51F5DEB2AC31}">
      <dgm:prSet/>
      <dgm:spPr/>
      <dgm:t>
        <a:bodyPr/>
        <a:lstStyle/>
        <a:p>
          <a:endParaRPr lang="ru-RU" sz="1650"/>
        </a:p>
      </dgm:t>
    </dgm:pt>
    <dgm:pt modelId="{DF778077-0FF8-47C5-A29E-AC103BB9CB92}">
      <dgm:prSet phldrT="[Текст]" custT="1"/>
      <dgm:spPr/>
      <dgm:t>
        <a:bodyPr/>
        <a:lstStyle/>
        <a:p>
          <a:r>
            <a:rPr lang="ru-RU" sz="1650" dirty="0" smtClean="0"/>
            <a:t>На сегодняшний день в Глобальном альянсе состоит:</a:t>
          </a:r>
        </a:p>
        <a:p>
          <a:r>
            <a:rPr lang="ru-RU" sz="1650" dirty="0" smtClean="0"/>
            <a:t>29 академических, 75 корпоративных, 4 социальных партнера</a:t>
          </a:r>
          <a:endParaRPr lang="ru-RU" sz="1650" dirty="0"/>
        </a:p>
      </dgm:t>
    </dgm:pt>
    <dgm:pt modelId="{973BEABC-0195-48DC-8129-E3DAA4141DA9}" type="parTrans" cxnId="{747D6805-AC41-40A1-9566-00E4131358F4}">
      <dgm:prSet/>
      <dgm:spPr/>
      <dgm:t>
        <a:bodyPr/>
        <a:lstStyle/>
        <a:p>
          <a:endParaRPr lang="ru-RU" sz="1650"/>
        </a:p>
      </dgm:t>
    </dgm:pt>
    <dgm:pt modelId="{29E71B80-E77A-42AB-B310-2F2D84A20DB8}" type="sibTrans" cxnId="{747D6805-AC41-40A1-9566-00E4131358F4}">
      <dgm:prSet/>
      <dgm:spPr/>
      <dgm:t>
        <a:bodyPr/>
        <a:lstStyle/>
        <a:p>
          <a:endParaRPr lang="ru-RU" sz="1650"/>
        </a:p>
      </dgm:t>
    </dgm:pt>
    <dgm:pt modelId="{EBBD3F4F-68F5-47B3-80C4-C3369A1CA524}">
      <dgm:prSet phldrT="[Текст]" custT="1"/>
      <dgm:spPr/>
      <dgm:t>
        <a:bodyPr/>
        <a:lstStyle/>
        <a:p>
          <a:r>
            <a:rPr lang="ru-RU" sz="1650" dirty="0" smtClean="0"/>
            <a:t>Последние 10 лет программа </a:t>
          </a:r>
          <a:r>
            <a:rPr lang="en-US" sz="1650" dirty="0" smtClean="0"/>
            <a:t>CEMS MIM </a:t>
          </a:r>
          <a:r>
            <a:rPr lang="ru-RU" sz="1650" dirty="0" smtClean="0"/>
            <a:t>входит в топ-5 рейтинга </a:t>
          </a:r>
          <a:r>
            <a:rPr lang="en-US" sz="1650" dirty="0" smtClean="0"/>
            <a:t>Financial Times </a:t>
          </a:r>
          <a:endParaRPr lang="ru-RU" sz="1650" dirty="0"/>
        </a:p>
      </dgm:t>
    </dgm:pt>
    <dgm:pt modelId="{E79101E8-5BD2-4785-9A5C-7B0F4E431933}" type="parTrans" cxnId="{9A3312F7-DCCF-485C-86FD-B25031C47F41}">
      <dgm:prSet/>
      <dgm:spPr/>
      <dgm:t>
        <a:bodyPr/>
        <a:lstStyle/>
        <a:p>
          <a:endParaRPr lang="ru-RU" sz="1650"/>
        </a:p>
      </dgm:t>
    </dgm:pt>
    <dgm:pt modelId="{C94DE5FA-FDB3-44CB-8BA3-EF5CFC968472}" type="sibTrans" cxnId="{9A3312F7-DCCF-485C-86FD-B25031C47F41}">
      <dgm:prSet/>
      <dgm:spPr/>
      <dgm:t>
        <a:bodyPr/>
        <a:lstStyle/>
        <a:p>
          <a:endParaRPr lang="ru-RU" sz="1650"/>
        </a:p>
      </dgm:t>
    </dgm:pt>
    <dgm:pt modelId="{27F52013-442E-4E18-913F-DC512762AAE0}">
      <dgm:prSet phldrT="[Текст]" custT="1"/>
      <dgm:spPr/>
      <dgm:t>
        <a:bodyPr/>
        <a:lstStyle/>
        <a:p>
          <a:r>
            <a:rPr lang="ru-RU" sz="1650" dirty="0" smtClean="0"/>
            <a:t>СПбГУ представляет российское бизнес-образование в Глобальном альянсе с 2008 года</a:t>
          </a:r>
          <a:endParaRPr lang="ru-RU" sz="1650" dirty="0"/>
        </a:p>
      </dgm:t>
    </dgm:pt>
    <dgm:pt modelId="{28BD9195-06F7-4CB9-AE09-4FBD4E146F20}" type="parTrans" cxnId="{647181EA-DB8A-4FEF-AD65-074FFE049CD3}">
      <dgm:prSet/>
      <dgm:spPr/>
      <dgm:t>
        <a:bodyPr/>
        <a:lstStyle/>
        <a:p>
          <a:endParaRPr lang="ru-RU" sz="1650"/>
        </a:p>
      </dgm:t>
    </dgm:pt>
    <dgm:pt modelId="{73475123-0D00-436F-9F3F-515DFAEFE0F7}" type="sibTrans" cxnId="{647181EA-DB8A-4FEF-AD65-074FFE049CD3}">
      <dgm:prSet/>
      <dgm:spPr/>
      <dgm:t>
        <a:bodyPr/>
        <a:lstStyle/>
        <a:p>
          <a:endParaRPr lang="ru-RU" sz="1650"/>
        </a:p>
      </dgm:t>
    </dgm:pt>
    <dgm:pt modelId="{94EBB3D6-D1A2-436E-9CF9-074D02025729}" type="pres">
      <dgm:prSet presAssocID="{A7441C20-A7A7-4F82-B155-1530E0C4BE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8E89F0-04F5-4776-A773-D37714FC5F43}" type="pres">
      <dgm:prSet presAssocID="{F862A5B0-984F-4FE5-A0FE-5C02E4E2B5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E4669-B8C0-4F01-8A45-94C76BC446C3}" type="pres">
      <dgm:prSet presAssocID="{AA0317AF-0C0A-48CE-8A71-58AE76EEE6EF}" presName="spacer" presStyleCnt="0"/>
      <dgm:spPr/>
    </dgm:pt>
    <dgm:pt modelId="{E3038AA8-6482-41FF-A27C-A79EFBB71CC4}" type="pres">
      <dgm:prSet presAssocID="{2CF37666-6A0A-4CF4-8E97-94945A304C7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00FB54-4B45-4D09-9427-E6D5F1102FA1}" type="pres">
      <dgm:prSet presAssocID="{1F831106-18A3-4C7C-85DE-85F8AFAEBADD}" presName="spacer" presStyleCnt="0"/>
      <dgm:spPr/>
    </dgm:pt>
    <dgm:pt modelId="{33652D50-F930-412C-8B1A-128E62C970C0}" type="pres">
      <dgm:prSet presAssocID="{DF778077-0FF8-47C5-A29E-AC103BB9CB9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ECDD7-C5BB-4B46-B357-9271CD9E6D2C}" type="pres">
      <dgm:prSet presAssocID="{29E71B80-E77A-42AB-B310-2F2D84A20DB8}" presName="spacer" presStyleCnt="0"/>
      <dgm:spPr/>
    </dgm:pt>
    <dgm:pt modelId="{9A13F6B7-B4BD-4CCA-8E02-634BCB7115C4}" type="pres">
      <dgm:prSet presAssocID="{EBBD3F4F-68F5-47B3-80C4-C3369A1CA52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2F90B-374B-42A0-A0E2-590C1716989A}" type="pres">
      <dgm:prSet presAssocID="{C94DE5FA-FDB3-44CB-8BA3-EF5CFC968472}" presName="spacer" presStyleCnt="0"/>
      <dgm:spPr/>
    </dgm:pt>
    <dgm:pt modelId="{11C5C71C-8689-41AD-849C-B5A3B88C9EB1}" type="pres">
      <dgm:prSet presAssocID="{27F52013-442E-4E18-913F-DC512762AAE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5F9F8B-6BDB-452B-B1C2-355D51254408}" type="presOf" srcId="{DF778077-0FF8-47C5-A29E-AC103BB9CB92}" destId="{33652D50-F930-412C-8B1A-128E62C970C0}" srcOrd="0" destOrd="0" presId="urn:microsoft.com/office/officeart/2005/8/layout/vList2"/>
    <dgm:cxn modelId="{9A3312F7-DCCF-485C-86FD-B25031C47F41}" srcId="{A7441C20-A7A7-4F82-B155-1530E0C4BE15}" destId="{EBBD3F4F-68F5-47B3-80C4-C3369A1CA524}" srcOrd="3" destOrd="0" parTransId="{E79101E8-5BD2-4785-9A5C-7B0F4E431933}" sibTransId="{C94DE5FA-FDB3-44CB-8BA3-EF5CFC968472}"/>
    <dgm:cxn modelId="{F58DBF3D-C576-4F26-AC76-0A2F5CB7C509}" type="presOf" srcId="{A7441C20-A7A7-4F82-B155-1530E0C4BE15}" destId="{94EBB3D6-D1A2-436E-9CF9-074D02025729}" srcOrd="0" destOrd="0" presId="urn:microsoft.com/office/officeart/2005/8/layout/vList2"/>
    <dgm:cxn modelId="{19B58DEC-4353-4244-8995-2735A5CBB8D8}" type="presOf" srcId="{F862A5B0-984F-4FE5-A0FE-5C02E4E2B509}" destId="{A48E89F0-04F5-4776-A773-D37714FC5F43}" srcOrd="0" destOrd="0" presId="urn:microsoft.com/office/officeart/2005/8/layout/vList2"/>
    <dgm:cxn modelId="{AD943E6C-A19A-4E8B-98F2-E725C8417B79}" type="presOf" srcId="{27F52013-442E-4E18-913F-DC512762AAE0}" destId="{11C5C71C-8689-41AD-849C-B5A3B88C9EB1}" srcOrd="0" destOrd="0" presId="urn:microsoft.com/office/officeart/2005/8/layout/vList2"/>
    <dgm:cxn modelId="{DD38A82B-167B-4770-922B-008153E0AA6F}" type="presOf" srcId="{EBBD3F4F-68F5-47B3-80C4-C3369A1CA524}" destId="{9A13F6B7-B4BD-4CCA-8E02-634BCB7115C4}" srcOrd="0" destOrd="0" presId="urn:microsoft.com/office/officeart/2005/8/layout/vList2"/>
    <dgm:cxn modelId="{747D6805-AC41-40A1-9566-00E4131358F4}" srcId="{A7441C20-A7A7-4F82-B155-1530E0C4BE15}" destId="{DF778077-0FF8-47C5-A29E-AC103BB9CB92}" srcOrd="2" destOrd="0" parTransId="{973BEABC-0195-48DC-8129-E3DAA4141DA9}" sibTransId="{29E71B80-E77A-42AB-B310-2F2D84A20DB8}"/>
    <dgm:cxn modelId="{647181EA-DB8A-4FEF-AD65-074FFE049CD3}" srcId="{A7441C20-A7A7-4F82-B155-1530E0C4BE15}" destId="{27F52013-442E-4E18-913F-DC512762AAE0}" srcOrd="4" destOrd="0" parTransId="{28BD9195-06F7-4CB9-AE09-4FBD4E146F20}" sibTransId="{73475123-0D00-436F-9F3F-515DFAEFE0F7}"/>
    <dgm:cxn modelId="{2A7A0AC0-9BFF-4983-9631-70D41A6DCC6B}" srcId="{A7441C20-A7A7-4F82-B155-1530E0C4BE15}" destId="{F862A5B0-984F-4FE5-A0FE-5C02E4E2B509}" srcOrd="0" destOrd="0" parTransId="{C72881E2-3095-4BEC-A6B1-80ACF70A5774}" sibTransId="{AA0317AF-0C0A-48CE-8A71-58AE76EEE6EF}"/>
    <dgm:cxn modelId="{EA5096C8-38C6-43CB-A9B3-62AFE32EC6B2}" type="presOf" srcId="{2CF37666-6A0A-4CF4-8E97-94945A304C7C}" destId="{E3038AA8-6482-41FF-A27C-A79EFBB71CC4}" srcOrd="0" destOrd="0" presId="urn:microsoft.com/office/officeart/2005/8/layout/vList2"/>
    <dgm:cxn modelId="{77F5C7C5-5AA9-4DFB-B92A-51F5DEB2AC31}" srcId="{A7441C20-A7A7-4F82-B155-1530E0C4BE15}" destId="{2CF37666-6A0A-4CF4-8E97-94945A304C7C}" srcOrd="1" destOrd="0" parTransId="{DF448DA8-292F-4517-A402-2AC16BE93F69}" sibTransId="{1F831106-18A3-4C7C-85DE-85F8AFAEBADD}"/>
    <dgm:cxn modelId="{C91C4D94-EBCF-49DD-808C-4B426352E213}" type="presParOf" srcId="{94EBB3D6-D1A2-436E-9CF9-074D02025729}" destId="{A48E89F0-04F5-4776-A773-D37714FC5F43}" srcOrd="0" destOrd="0" presId="urn:microsoft.com/office/officeart/2005/8/layout/vList2"/>
    <dgm:cxn modelId="{8D16F943-966F-47CB-8B87-D09F06C9AC36}" type="presParOf" srcId="{94EBB3D6-D1A2-436E-9CF9-074D02025729}" destId="{5B8E4669-B8C0-4F01-8A45-94C76BC446C3}" srcOrd="1" destOrd="0" presId="urn:microsoft.com/office/officeart/2005/8/layout/vList2"/>
    <dgm:cxn modelId="{AF80F8BB-C11D-44BC-8B93-FF77792C4D19}" type="presParOf" srcId="{94EBB3D6-D1A2-436E-9CF9-074D02025729}" destId="{E3038AA8-6482-41FF-A27C-A79EFBB71CC4}" srcOrd="2" destOrd="0" presId="urn:microsoft.com/office/officeart/2005/8/layout/vList2"/>
    <dgm:cxn modelId="{385D235F-1815-4D37-870B-E89196CBC42B}" type="presParOf" srcId="{94EBB3D6-D1A2-436E-9CF9-074D02025729}" destId="{7100FB54-4B45-4D09-9427-E6D5F1102FA1}" srcOrd="3" destOrd="0" presId="urn:microsoft.com/office/officeart/2005/8/layout/vList2"/>
    <dgm:cxn modelId="{480BC04C-2923-4E7E-84A5-5372F53D2F4A}" type="presParOf" srcId="{94EBB3D6-D1A2-436E-9CF9-074D02025729}" destId="{33652D50-F930-412C-8B1A-128E62C970C0}" srcOrd="4" destOrd="0" presId="urn:microsoft.com/office/officeart/2005/8/layout/vList2"/>
    <dgm:cxn modelId="{80C7AA5B-6D0F-44B8-B938-AAD4462A757F}" type="presParOf" srcId="{94EBB3D6-D1A2-436E-9CF9-074D02025729}" destId="{2FDECDD7-C5BB-4B46-B357-9271CD9E6D2C}" srcOrd="5" destOrd="0" presId="urn:microsoft.com/office/officeart/2005/8/layout/vList2"/>
    <dgm:cxn modelId="{AB00F8D2-142A-41DE-AC61-FF04C58CB7FE}" type="presParOf" srcId="{94EBB3D6-D1A2-436E-9CF9-074D02025729}" destId="{9A13F6B7-B4BD-4CCA-8E02-634BCB7115C4}" srcOrd="6" destOrd="0" presId="urn:microsoft.com/office/officeart/2005/8/layout/vList2"/>
    <dgm:cxn modelId="{5CDBDC34-43A9-43EF-9709-7DA77F529B5E}" type="presParOf" srcId="{94EBB3D6-D1A2-436E-9CF9-074D02025729}" destId="{0352F90B-374B-42A0-A0E2-590C1716989A}" srcOrd="7" destOrd="0" presId="urn:microsoft.com/office/officeart/2005/8/layout/vList2"/>
    <dgm:cxn modelId="{4EC0CDA4-A0C8-4EE0-B74D-29FAD6DD2B22}" type="presParOf" srcId="{94EBB3D6-D1A2-436E-9CF9-074D02025729}" destId="{11C5C71C-8689-41AD-849C-B5A3B88C9EB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E89F0-04F5-4776-A773-D37714FC5F43}">
      <dsp:nvSpPr>
        <dsp:cNvPr id="0" name=""/>
        <dsp:cNvSpPr/>
      </dsp:nvSpPr>
      <dsp:spPr>
        <a:xfrm>
          <a:off x="0" y="37352"/>
          <a:ext cx="8647746" cy="87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Глобальный альянс CEMS был создан в 1988 году с целью формирования глобального стандарта в области образования по менеджменту для магистерских программ и подготовки будущих лидеров международного бизнеса</a:t>
          </a:r>
          <a:endParaRPr lang="ru-RU" sz="1650" kern="1200" dirty="0"/>
        </a:p>
      </dsp:txBody>
      <dsp:txXfrm>
        <a:off x="42950" y="80302"/>
        <a:ext cx="8561846" cy="793940"/>
      </dsp:txXfrm>
    </dsp:sp>
    <dsp:sp modelId="{E3038AA8-6482-41FF-A27C-A79EFBB71CC4}">
      <dsp:nvSpPr>
        <dsp:cNvPr id="0" name=""/>
        <dsp:cNvSpPr/>
      </dsp:nvSpPr>
      <dsp:spPr>
        <a:xfrm>
          <a:off x="0" y="1052553"/>
          <a:ext cx="8647746" cy="87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В основу формирования Глобального альянса </a:t>
          </a:r>
          <a:r>
            <a:rPr lang="en-US" sz="1650" kern="1200" dirty="0" smtClean="0"/>
            <a:t>CEMS </a:t>
          </a:r>
          <a:r>
            <a:rPr lang="ru-RU" sz="1650" kern="1200" dirty="0" smtClean="0"/>
            <a:t>заложен принцип представительства страны в числе академических партнеров одной, являющейся ведущей национальной школой</a:t>
          </a:r>
          <a:endParaRPr lang="ru-RU" sz="1650" kern="1200" dirty="0"/>
        </a:p>
      </dsp:txBody>
      <dsp:txXfrm>
        <a:off x="42950" y="1095503"/>
        <a:ext cx="8561846" cy="793940"/>
      </dsp:txXfrm>
    </dsp:sp>
    <dsp:sp modelId="{33652D50-F930-412C-8B1A-128E62C970C0}">
      <dsp:nvSpPr>
        <dsp:cNvPr id="0" name=""/>
        <dsp:cNvSpPr/>
      </dsp:nvSpPr>
      <dsp:spPr>
        <a:xfrm>
          <a:off x="0" y="2067753"/>
          <a:ext cx="8647746" cy="87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На сегодняшний день в Глобальном альянсе состоит:</a:t>
          </a:r>
        </a:p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29 академических, 75 корпоративных, 4 социальных партнера</a:t>
          </a:r>
          <a:endParaRPr lang="ru-RU" sz="1650" kern="1200" dirty="0"/>
        </a:p>
      </dsp:txBody>
      <dsp:txXfrm>
        <a:off x="42950" y="2110703"/>
        <a:ext cx="8561846" cy="793940"/>
      </dsp:txXfrm>
    </dsp:sp>
    <dsp:sp modelId="{9A13F6B7-B4BD-4CCA-8E02-634BCB7115C4}">
      <dsp:nvSpPr>
        <dsp:cNvPr id="0" name=""/>
        <dsp:cNvSpPr/>
      </dsp:nvSpPr>
      <dsp:spPr>
        <a:xfrm>
          <a:off x="0" y="3082953"/>
          <a:ext cx="8647746" cy="87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Последние 10 лет программа </a:t>
          </a:r>
          <a:r>
            <a:rPr lang="en-US" sz="1650" kern="1200" dirty="0" smtClean="0"/>
            <a:t>CEMS MIM </a:t>
          </a:r>
          <a:r>
            <a:rPr lang="ru-RU" sz="1650" kern="1200" dirty="0" smtClean="0"/>
            <a:t>входит в топ-5 рейтинга </a:t>
          </a:r>
          <a:r>
            <a:rPr lang="en-US" sz="1650" kern="1200" dirty="0" smtClean="0"/>
            <a:t>Financial Times </a:t>
          </a:r>
          <a:endParaRPr lang="ru-RU" sz="1650" kern="1200" dirty="0"/>
        </a:p>
      </dsp:txBody>
      <dsp:txXfrm>
        <a:off x="42950" y="3125903"/>
        <a:ext cx="8561846" cy="793940"/>
      </dsp:txXfrm>
    </dsp:sp>
    <dsp:sp modelId="{11C5C71C-8689-41AD-849C-B5A3B88C9EB1}">
      <dsp:nvSpPr>
        <dsp:cNvPr id="0" name=""/>
        <dsp:cNvSpPr/>
      </dsp:nvSpPr>
      <dsp:spPr>
        <a:xfrm>
          <a:off x="0" y="4098153"/>
          <a:ext cx="8647746" cy="879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СПбГУ представляет российское бизнес-образование в Глобальном альянсе с 2008 года</a:t>
          </a:r>
          <a:endParaRPr lang="ru-RU" sz="1650" kern="1200" dirty="0"/>
        </a:p>
      </dsp:txBody>
      <dsp:txXfrm>
        <a:off x="42950" y="4141103"/>
        <a:ext cx="8561846" cy="793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3466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4825" y="619125"/>
            <a:ext cx="5794375" cy="43449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5305425"/>
            <a:ext cx="5792787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5838" y="9494838"/>
            <a:ext cx="5397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A71B1A-93AB-4F98-BB0E-25C573AE7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88" y="111125"/>
            <a:ext cx="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01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2813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9063" indent="-117475" algn="l" defTabSz="91281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4800" indent="-184150" algn="l" defTabSz="912813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34975" indent="-127000" algn="l" defTabSz="912813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52450" indent="-115888" algn="l" defTabSz="912813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332406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3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oleObject" Target="../embeddings/oleObject7.bin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4.jpeg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oleObject" Target="../embeddings/oleObject1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oleObject" Target="../embeddings/oleObject5.bin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/>
          <p:cNvSpPr txBox="1">
            <a:spLocks noChangeArrowheads="1"/>
          </p:cNvSpPr>
          <p:nvPr/>
        </p:nvSpPr>
        <p:spPr bwMode="auto">
          <a:xfrm>
            <a:off x="2693988" y="349250"/>
            <a:ext cx="100488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="1" smtClean="0"/>
              <a:t>WORKING DRAFT</a:t>
            </a:r>
          </a:p>
        </p:txBody>
      </p:sp>
      <p:sp>
        <p:nvSpPr>
          <p:cNvPr id="5" name="Working Draft"/>
          <p:cNvSpPr txBox="1">
            <a:spLocks noChangeArrowheads="1"/>
          </p:cNvSpPr>
          <p:nvPr/>
        </p:nvSpPr>
        <p:spPr bwMode="auto">
          <a:xfrm>
            <a:off x="2693988" y="508000"/>
            <a:ext cx="269304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900" smtClean="0"/>
              <a:t>Last Modified 23/11/2013 21:35 GMT Standard Time</a:t>
            </a:r>
            <a:endParaRPr lang="en-US" sz="900" smtClean="0"/>
          </a:p>
        </p:txBody>
      </p:sp>
      <p:sp>
        <p:nvSpPr>
          <p:cNvPr id="6" name="Printed"/>
          <p:cNvSpPr txBox="1">
            <a:spLocks noChangeArrowheads="1"/>
          </p:cNvSpPr>
          <p:nvPr/>
        </p:nvSpPr>
        <p:spPr bwMode="auto">
          <a:xfrm>
            <a:off x="2693988" y="668338"/>
            <a:ext cx="36988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/>
              <a:t>Printed</a:t>
            </a:r>
          </a:p>
        </p:txBody>
      </p:sp>
      <p:grpSp>
        <p:nvGrpSpPr>
          <p:cNvPr id="7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8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8"/>
              <a:ext cx="3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/>
                <a:t>Document type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/>
                <a:t>Date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5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altLang="ru-RU" sz="800" smtClean="0"/>
                <a:t>CONFIDENTIAL AND PROPRIETARY</a:t>
              </a:r>
            </a:p>
            <a:p>
              <a:pPr>
                <a:defRPr/>
              </a:pPr>
              <a:r>
                <a:rPr lang="en-US" altLang="ru-RU" sz="800" smtClean="0"/>
                <a:t>Any use of this material without specific permission of McKinsey &amp; Company is strictly prohibited</a:t>
              </a:r>
            </a:p>
          </p:txBody>
        </p:sp>
        <p:sp>
          <p:nvSpPr>
            <p:cNvPr id="11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/>
            </a:p>
          </p:txBody>
        </p:sp>
        <p:sp>
          <p:nvSpPr>
            <p:cNvPr id="12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/>
            </a:p>
          </p:txBody>
        </p:sp>
        <p:sp>
          <p:nvSpPr>
            <p:cNvPr id="13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/>
            </a:p>
          </p:txBody>
        </p:sp>
      </p:grpSp>
      <p:grpSp>
        <p:nvGrpSpPr>
          <p:cNvPr id="14" name="TitleBottomBar"/>
          <p:cNvGrpSpPr>
            <a:grpSpLocks/>
          </p:cNvGrpSpPr>
          <p:nvPr/>
        </p:nvGrpSpPr>
        <p:grpSpPr bwMode="auto">
          <a:xfrm>
            <a:off x="2238375" y="6429375"/>
            <a:ext cx="6905625" cy="428625"/>
            <a:chOff x="1382" y="3969"/>
            <a:chExt cx="4263" cy="265"/>
          </a:xfrm>
        </p:grpSpPr>
        <p:sp>
          <p:nvSpPr>
            <p:cNvPr id="15" name="Rectangle 1134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gray">
            <a:xfrm>
              <a:off x="1382" y="3969"/>
              <a:ext cx="4263" cy="265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/>
            </a:p>
          </p:txBody>
        </p:sp>
        <p:pic>
          <p:nvPicPr>
            <p:cNvPr id="16" name="Picture 119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9" y="4059"/>
              <a:ext cx="1023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7" name="TitleBottomBarBW" hidden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doc id"/>
          <p:cNvSpPr txBox="1">
            <a:spLocks noChangeArrowheads="1"/>
          </p:cNvSpPr>
          <p:nvPr/>
        </p:nvSpPr>
        <p:spPr bwMode="auto">
          <a:xfrm>
            <a:off x="8613775" y="36513"/>
            <a:ext cx="3016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507831"/>
          </a:xfr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7046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493154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5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/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/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4" name="Object 2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53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0827" y="234864"/>
            <a:ext cx="584775" cy="3003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8" y="234864"/>
            <a:ext cx="6440486" cy="3003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/>
          <p:cNvSpPr txBox="1">
            <a:spLocks noChangeArrowheads="1"/>
          </p:cNvSpPr>
          <p:nvPr/>
        </p:nvSpPr>
        <p:spPr bwMode="auto">
          <a:xfrm>
            <a:off x="2693988" y="349250"/>
            <a:ext cx="100488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b="1" smtClean="0">
                <a:solidFill>
                  <a:srgbClr val="303030"/>
                </a:solidFill>
              </a:rPr>
              <a:t>WORKING DRAFT</a:t>
            </a:r>
          </a:p>
        </p:txBody>
      </p:sp>
      <p:sp>
        <p:nvSpPr>
          <p:cNvPr id="5" name="Working Draft"/>
          <p:cNvSpPr txBox="1">
            <a:spLocks noChangeArrowheads="1"/>
          </p:cNvSpPr>
          <p:nvPr/>
        </p:nvSpPr>
        <p:spPr bwMode="auto">
          <a:xfrm>
            <a:off x="2693988" y="508000"/>
            <a:ext cx="269304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900" smtClean="0">
                <a:solidFill>
                  <a:srgbClr val="303030"/>
                </a:solidFill>
              </a:rPr>
              <a:t>Last Modified 23/11/2013 21:35 GMT Standard Time</a:t>
            </a:r>
            <a:endParaRPr lang="en-US" sz="900" smtClean="0">
              <a:solidFill>
                <a:srgbClr val="303030"/>
              </a:solidFill>
            </a:endParaRPr>
          </a:p>
        </p:txBody>
      </p:sp>
      <p:sp>
        <p:nvSpPr>
          <p:cNvPr id="6" name="Printed"/>
          <p:cNvSpPr txBox="1">
            <a:spLocks noChangeArrowheads="1"/>
          </p:cNvSpPr>
          <p:nvPr/>
        </p:nvSpPr>
        <p:spPr bwMode="auto">
          <a:xfrm>
            <a:off x="2693988" y="668338"/>
            <a:ext cx="369887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900" smtClean="0">
                <a:solidFill>
                  <a:srgbClr val="303030"/>
                </a:solidFill>
              </a:rPr>
              <a:t>Printed</a:t>
            </a:r>
          </a:p>
        </p:txBody>
      </p:sp>
      <p:grpSp>
        <p:nvGrpSpPr>
          <p:cNvPr id="7" name="McK Title Elements"/>
          <p:cNvGrpSpPr>
            <a:grpSpLocks/>
          </p:cNvGrpSpPr>
          <p:nvPr/>
        </p:nvGrpSpPr>
        <p:grpSpPr bwMode="auto">
          <a:xfrm>
            <a:off x="0" y="0"/>
            <a:ext cx="9140825" cy="6859588"/>
            <a:chOff x="0" y="0"/>
            <a:chExt cx="5643" cy="4235"/>
          </a:xfrm>
        </p:grpSpPr>
        <p:sp>
          <p:nvSpPr>
            <p:cNvPr id="8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8"/>
              <a:ext cx="3109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solidFill>
                    <a:srgbClr val="303030"/>
                  </a:solidFill>
                </a:rPr>
                <a:t>Document type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smtClean="0">
                  <a:solidFill>
                    <a:srgbClr val="303030"/>
                  </a:solidFill>
                </a:rPr>
                <a:t>Date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4"/>
              <a:ext cx="2775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4863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altLang="ru-RU" sz="800" smtClean="0">
                  <a:solidFill>
                    <a:srgbClr val="303030"/>
                  </a:solidFill>
                </a:rPr>
                <a:t>CONFIDENTIAL AND PROPRIETARY</a:t>
              </a:r>
            </a:p>
            <a:p>
              <a:pPr>
                <a:defRPr/>
              </a:pPr>
              <a:r>
                <a:rPr lang="en-US" altLang="ru-RU" sz="800" smtClean="0">
                  <a:solidFill>
                    <a:srgbClr val="30303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1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>
                <a:solidFill>
                  <a:srgbClr val="303030"/>
                </a:solidFill>
              </a:endParaRPr>
            </a:p>
          </p:txBody>
        </p:sp>
        <p:sp>
          <p:nvSpPr>
            <p:cNvPr id="12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>
                <a:solidFill>
                  <a:srgbClr val="303030"/>
                </a:solidFill>
              </a:endParaRPr>
            </a:p>
          </p:txBody>
        </p:sp>
        <p:sp>
          <p:nvSpPr>
            <p:cNvPr id="13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>
                <a:solidFill>
                  <a:srgbClr val="303030"/>
                </a:solidFill>
              </a:endParaRPr>
            </a:p>
          </p:txBody>
        </p:sp>
      </p:grpSp>
      <p:grpSp>
        <p:nvGrpSpPr>
          <p:cNvPr id="14" name="TitleBottomBar"/>
          <p:cNvGrpSpPr>
            <a:grpSpLocks/>
          </p:cNvGrpSpPr>
          <p:nvPr/>
        </p:nvGrpSpPr>
        <p:grpSpPr bwMode="auto">
          <a:xfrm>
            <a:off x="2238375" y="6429375"/>
            <a:ext cx="6905625" cy="428625"/>
            <a:chOff x="1382" y="3969"/>
            <a:chExt cx="4263" cy="265"/>
          </a:xfrm>
        </p:grpSpPr>
        <p:sp>
          <p:nvSpPr>
            <p:cNvPr id="15" name="Rectangle 1134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gray">
            <a:xfrm>
              <a:off x="1382" y="3969"/>
              <a:ext cx="4263" cy="265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ru-RU" smtClean="0">
                <a:solidFill>
                  <a:srgbClr val="303030"/>
                </a:solidFill>
              </a:endParaRPr>
            </a:p>
          </p:txBody>
        </p:sp>
        <p:pic>
          <p:nvPicPr>
            <p:cNvPr id="16" name="Picture 119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9" y="4059"/>
              <a:ext cx="1023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7" name="TitleBottomBarBW" hidden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9963" y="6573838"/>
            <a:ext cx="167005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doc id"/>
          <p:cNvSpPr txBox="1">
            <a:spLocks noChangeArrowheads="1"/>
          </p:cNvSpPr>
          <p:nvPr/>
        </p:nvSpPr>
        <p:spPr bwMode="auto">
          <a:xfrm>
            <a:off x="8613775" y="36513"/>
            <a:ext cx="3016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smtClean="0">
              <a:solidFill>
                <a:srgbClr val="303030"/>
              </a:solidFill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38"/>
            <a:ext cx="5036084" cy="507831"/>
          </a:xfrm>
        </p:spPr>
        <p:txBody>
          <a:bodyPr/>
          <a:lstStyle>
            <a:lvl1pPr>
              <a:defRPr sz="3300" b="0"/>
            </a:lvl1pPr>
          </a:lstStyle>
          <a:p>
            <a:pPr lvl="0"/>
            <a:r>
              <a:rPr lang="en-US" noProof="0" smtClean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7046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64880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3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5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rgbClr val="303030"/>
                  </a:solidFill>
                </a:rPr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>
                  <a:solidFill>
                    <a:srgbClr val="30303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4" name="Object 23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3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/>
          <p:nvPr userDrawn="1"/>
        </p:nvSpPr>
        <p:spPr>
          <a:xfrm flipV="1">
            <a:off x="0" y="914400"/>
            <a:ext cx="9151938" cy="873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398" y="122238"/>
            <a:ext cx="6324802" cy="266924"/>
          </a:xfrm>
        </p:spPr>
        <p:txBody>
          <a:bodyPr>
            <a:noAutofit/>
          </a:bodyPr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7" name="Picture 2" descr="C:\Users\рипакха\AppData\Local\Microsoft\Windows\Temporary Internet Files\Content.Outlook\O0D93E8V\ВШМ рус_выворотка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13525" y="0"/>
            <a:ext cx="25304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779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9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0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rgbClr val="303030"/>
                  </a:solidFill>
                </a:rPr>
                <a:t>1 Footnote</a:t>
              </a:r>
            </a:p>
          </p:txBody>
        </p:sp>
        <p:sp>
          <p:nvSpPr>
            <p:cNvPr id="11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3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>
                  <a:solidFill>
                    <a:srgbClr val="30303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5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6" name="Object 1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57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 userDrawn="1"/>
        </p:nvCxnSpPr>
        <p:spPr>
          <a:xfrm>
            <a:off x="685800" y="3810000"/>
            <a:ext cx="777240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339976"/>
            <a:ext cx="7772400" cy="1470025"/>
          </a:xfrm>
          <a:solidFill>
            <a:schemeClr val="bg1">
              <a:lumMod val="85000"/>
            </a:schemeClr>
          </a:solidFill>
          <a:ln cap="flat">
            <a:noFill/>
          </a:ln>
          <a:effectLst/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07606" y="38404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78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55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1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292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6" y="1535519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19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39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25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856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19542"/>
            <a:ext cx="3008044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59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4546774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5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5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/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/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4" name="Object 23" hidden="1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/>
          <p:nvPr userDrawn="1"/>
        </p:nvSpPr>
        <p:spPr>
          <a:xfrm flipV="1">
            <a:off x="0" y="914400"/>
            <a:ext cx="9151938" cy="873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398" y="122238"/>
            <a:ext cx="6324802" cy="266924"/>
          </a:xfrm>
        </p:spPr>
        <p:txBody>
          <a:bodyPr>
            <a:noAutofit/>
          </a:bodyPr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7" name="Picture 2" descr="C:\Users\рипакха\AppData\Local\Microsoft\Windows\Temporary Internet Files\Content.Outlook\O0D93E8V\ВШМ рус_выворотка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13525" y="0"/>
            <a:ext cx="25304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60058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272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21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1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8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rgbClr val="303030"/>
                  </a:solidFill>
                </a:rPr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2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>
                  <a:solidFill>
                    <a:srgbClr val="30303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4" name="Object 2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81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0827" y="234864"/>
            <a:ext cx="584775" cy="30030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8" y="234864"/>
            <a:ext cx="6440486" cy="30030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1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525577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2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9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0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/>
                <a:t>1 Footnote</a:t>
              </a:r>
            </a:p>
          </p:txBody>
        </p:sp>
        <p:sp>
          <p:nvSpPr>
            <p:cNvPr id="11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3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/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5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  <p:graphicFrame>
        <p:nvGraphicFramePr>
          <p:cNvPr id="16" name="Object 13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29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5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 userDrawn="1"/>
        </p:nvCxnSpPr>
        <p:spPr>
          <a:xfrm>
            <a:off x="685800" y="4697568"/>
            <a:ext cx="777240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339976"/>
            <a:ext cx="7772400" cy="1470025"/>
          </a:xfrm>
          <a:solidFill>
            <a:schemeClr val="bg1">
              <a:lumMod val="85000"/>
            </a:schemeClr>
          </a:solidFill>
          <a:ln cap="flat">
            <a:noFill/>
          </a:ln>
          <a:effectLst/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07606" y="4728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55" y="1990667"/>
            <a:ext cx="2117131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1" y="1990667"/>
            <a:ext cx="2117132" cy="12472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292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6" y="1535519"/>
            <a:ext cx="403988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19"/>
            <a:ext cx="4041502" cy="639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19542"/>
            <a:ext cx="3008044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585213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60058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8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34950"/>
            <a:ext cx="87931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030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/>
                <a:t>1 Footnote</a:t>
              </a:r>
            </a:p>
          </p:txBody>
        </p:sp>
        <p:sp>
          <p:nvSpPr>
            <p:cNvPr id="1036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31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034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/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5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2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8" r:id="rId1"/>
    <p:sldLayoutId id="2147484589" r:id="rId2"/>
    <p:sldLayoutId id="214748459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91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0413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27752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4234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60715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7196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8" name="think-cell Slide" r:id="rId15" imgW="360" imgH="360" progId="">
                  <p:embed/>
                </p:oleObj>
              </mc:Choice>
              <mc:Fallback>
                <p:oleObj name="think-cell Slide" r:id="rId15" imgW="360" imgH="360" progId="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34950"/>
            <a:ext cx="879316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" name="McK 1. On-page tracker" hidden="1"/>
          <p:cNvSpPr>
            <a:spLocks noChangeArrowheads="1"/>
          </p:cNvSpPr>
          <p:nvPr/>
        </p:nvSpPr>
        <p:spPr bwMode="auto">
          <a:xfrm>
            <a:off x="122238" y="26988"/>
            <a:ext cx="866775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ru-RU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542925"/>
            <a:ext cx="3729037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030" name="McK Slide Elements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rgbClr val="303030"/>
                  </a:solidFill>
                </a:rPr>
                <a:t>1 Footnote</a:t>
              </a:r>
            </a:p>
          </p:txBody>
        </p:sp>
        <p:sp>
          <p:nvSpPr>
            <p:cNvPr id="1036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sz="100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31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034" name="AutoShape 249" hidden="1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" name="AutoShape 250" hidden="1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ru-RU" b="1" smtClean="0">
                  <a:solidFill>
                    <a:srgbClr val="303030"/>
                  </a:solidFill>
                </a:rPr>
                <a:t>Title</a:t>
              </a:r>
            </a:p>
            <a:p>
              <a:pPr eaLnBrk="1" hangingPunct="1">
                <a:defRPr/>
              </a:pPr>
              <a:r>
                <a:rPr lang="en-US" altLang="ru-RU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5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990725"/>
            <a:ext cx="438943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2" name="doc id"/>
          <p:cNvSpPr>
            <a:spLocks noChangeArrowheads="1"/>
          </p:cNvSpPr>
          <p:nvPr/>
        </p:nvSpPr>
        <p:spPr bwMode="auto">
          <a:xfrm>
            <a:off x="8247063" y="36513"/>
            <a:ext cx="669925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ru-RU" altLang="ru-RU" sz="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</a:defRPr>
      </a:lvl4pPr>
      <a:lvl5pPr marL="760413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27752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94234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60715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627196" indent="-132818" algn="l" defTabSz="913526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ms.org/cems-community/corporate-social-partners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www.cems.org/academic-members/our-members/lis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.alkanova@spbu.ru" TargetMode="External"/><Relationship Id="rId2" Type="http://schemas.openxmlformats.org/officeDocument/2006/relationships/hyperlink" Target="mailto:alkanova@gsom.pu.ru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92439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5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0" y="2019868"/>
            <a:ext cx="7772400" cy="2599897"/>
          </a:xfrm>
        </p:spPr>
        <p:txBody>
          <a:bodyPr>
            <a:normAutofit/>
          </a:bodyPr>
          <a:lstStyle/>
          <a:p>
            <a:pPr defTabSz="913526">
              <a:spcBef>
                <a:spcPts val="2400"/>
              </a:spcBef>
              <a:defRPr/>
            </a:pPr>
            <a:r>
              <a:rPr lang="ru-RU" sz="2000" b="0" dirty="0" smtClean="0">
                <a:solidFill>
                  <a:schemeClr val="accent1"/>
                </a:solidFill>
              </a:rPr>
              <a:t/>
            </a:r>
            <a:br>
              <a:rPr lang="ru-RU" sz="2000" b="0" dirty="0" smtClean="0">
                <a:solidFill>
                  <a:schemeClr val="accent1"/>
                </a:solidFill>
              </a:rPr>
            </a:br>
            <a:r>
              <a:rPr lang="ru-RU" sz="2000" b="0" dirty="0">
                <a:solidFill>
                  <a:schemeClr val="accent1"/>
                </a:solidFill>
              </a:rPr>
              <a:t/>
            </a:r>
            <a:br>
              <a:rPr lang="ru-RU" sz="2000" b="0" dirty="0">
                <a:solidFill>
                  <a:schemeClr val="accent1"/>
                </a:solidFill>
              </a:rPr>
            </a:br>
            <a:r>
              <a:rPr lang="ru-RU" sz="2400" b="0" dirty="0" smtClean="0">
                <a:solidFill>
                  <a:schemeClr val="accent1"/>
                </a:solidFill>
              </a:rPr>
              <a:t>Сетевое </a:t>
            </a:r>
            <a:r>
              <a:rPr lang="ru-RU" sz="2400" b="0" dirty="0">
                <a:solidFill>
                  <a:schemeClr val="accent1"/>
                </a:solidFill>
              </a:rPr>
              <a:t>взаимодействие вузов на уровне </a:t>
            </a:r>
            <a:r>
              <a:rPr lang="ru-RU" sz="2400" b="0" dirty="0" smtClean="0">
                <a:solidFill>
                  <a:schemeClr val="accent1"/>
                </a:solidFill>
              </a:rPr>
              <a:t>магистратуры: </a:t>
            </a:r>
            <a:br>
              <a:rPr lang="ru-RU" sz="2400" b="0" dirty="0" smtClean="0">
                <a:solidFill>
                  <a:schemeClr val="accent1"/>
                </a:solidFill>
              </a:rPr>
            </a:br>
            <a:r>
              <a:rPr lang="ru-RU" sz="2400" b="0" dirty="0" smtClean="0">
                <a:solidFill>
                  <a:schemeClr val="accent1"/>
                </a:solidFill>
              </a:rPr>
              <a:t>реализация программ межвузовского обмена </a:t>
            </a:r>
            <a:br>
              <a:rPr lang="ru-RU" sz="2400" b="0" dirty="0" smtClean="0">
                <a:solidFill>
                  <a:schemeClr val="accent1"/>
                </a:solidFill>
              </a:rPr>
            </a:br>
            <a:r>
              <a:rPr lang="ru-RU" sz="2400" b="0" dirty="0" smtClean="0">
                <a:solidFill>
                  <a:schemeClr val="accent1"/>
                </a:solidFill>
              </a:rPr>
              <a:t>по модели двух дипломов</a:t>
            </a:r>
            <a:br>
              <a:rPr lang="ru-RU" sz="2400" b="0" dirty="0" smtClean="0">
                <a:solidFill>
                  <a:schemeClr val="accent1"/>
                </a:solidFill>
              </a:rPr>
            </a:br>
            <a:r>
              <a:rPr lang="ru-RU" sz="2400" b="0" dirty="0" smtClean="0">
                <a:solidFill>
                  <a:schemeClr val="accent1"/>
                </a:solidFill>
              </a:rPr>
              <a:t>(</a:t>
            </a:r>
            <a:r>
              <a:rPr lang="ru-RU" sz="2400" b="0" dirty="0">
                <a:solidFill>
                  <a:schemeClr val="accent1"/>
                </a:solidFill>
              </a:rPr>
              <a:t>опыт СПбГУ)</a:t>
            </a:r>
            <a:endParaRPr lang="en-US" sz="2400" b="0" dirty="0">
              <a:solidFill>
                <a:schemeClr val="accent1"/>
              </a:solidFill>
            </a:endParaRPr>
          </a:p>
        </p:txBody>
      </p:sp>
      <p:sp>
        <p:nvSpPr>
          <p:cNvPr id="6148" name="Subtitle 2"/>
          <p:cNvSpPr>
            <a:spLocks noGrp="1"/>
          </p:cNvSpPr>
          <p:nvPr>
            <p:ph type="subTitle" idx="1"/>
          </p:nvPr>
        </p:nvSpPr>
        <p:spPr>
          <a:xfrm>
            <a:off x="1408113" y="4858603"/>
            <a:ext cx="6400800" cy="1121510"/>
          </a:xfrm>
        </p:spPr>
        <p:txBody>
          <a:bodyPr/>
          <a:lstStyle/>
          <a:p>
            <a:pPr defTabSz="895350"/>
            <a:r>
              <a:rPr lang="ru-RU" sz="2000" dirty="0" smtClean="0">
                <a:solidFill>
                  <a:srgbClr val="898989"/>
                </a:solidFill>
              </a:rPr>
              <a:t> </a:t>
            </a:r>
          </a:p>
          <a:p>
            <a:pPr defTabSz="895350"/>
            <a:endParaRPr lang="ru-RU" sz="2000" dirty="0" smtClean="0">
              <a:solidFill>
                <a:srgbClr val="898989"/>
              </a:solidFill>
            </a:endParaRPr>
          </a:p>
          <a:p>
            <a:pPr defTabSz="895350"/>
            <a:endParaRPr lang="ru-RU" sz="2000" dirty="0" smtClean="0">
              <a:solidFill>
                <a:srgbClr val="898989"/>
              </a:solidFill>
            </a:endParaRPr>
          </a:p>
        </p:txBody>
      </p:sp>
      <p:pic>
        <p:nvPicPr>
          <p:cNvPr id="6149" name="Picture 5" descr="Logo_WSM+equis+amba_fin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228600"/>
            <a:ext cx="57912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9" descr="pimhea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555625"/>
            <a:ext cx="896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9" descr="CEMS_blue_with_baselin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7775" y="1208088"/>
            <a:ext cx="8413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9328" y="4989826"/>
            <a:ext cx="7719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О.Н. Алканова</a:t>
            </a:r>
          </a:p>
          <a:p>
            <a:pPr algn="ctr"/>
            <a:r>
              <a:rPr lang="ru-RU" dirty="0" smtClean="0"/>
              <a:t>Руководитель программы магистратуры «Менеджмент»</a:t>
            </a:r>
          </a:p>
          <a:p>
            <a:pPr algn="ctr"/>
            <a:r>
              <a:rPr lang="ru-RU" dirty="0" smtClean="0"/>
              <a:t>Высшая школа менеджмента</a:t>
            </a:r>
          </a:p>
          <a:p>
            <a:pPr algn="ctr"/>
            <a:r>
              <a:rPr lang="ru-RU" dirty="0" smtClean="0"/>
              <a:t>Санкт-Петербургский государственный университет</a:t>
            </a:r>
            <a:endParaRPr lang="ru-RU" dirty="0"/>
          </a:p>
          <a:p>
            <a:pPr algn="r"/>
            <a:endParaRPr lang="ru-RU" dirty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3469295" y="6466269"/>
            <a:ext cx="2074948" cy="44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912813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52" indent="0" algn="ctr" defTabSz="912813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marL="914303" indent="0" algn="ctr" defTabSz="912813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marL="1371455" indent="0" algn="ctr" defTabSz="912813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marL="1828606" indent="0" algn="ctr" defTabSz="912813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5758" indent="0" algn="ctr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2909" indent="0" algn="ctr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061" indent="0" algn="ctr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212" indent="0" algn="ctr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defTabSz="895350"/>
            <a:r>
              <a:rPr lang="ru-RU" sz="1000" dirty="0" smtClean="0">
                <a:solidFill>
                  <a:srgbClr val="898989"/>
                </a:solidFill>
              </a:rPr>
              <a:t>Москва</a:t>
            </a:r>
          </a:p>
          <a:p>
            <a:pPr defTabSz="895350"/>
            <a:r>
              <a:rPr lang="en-US" sz="1000" dirty="0" smtClean="0">
                <a:solidFill>
                  <a:srgbClr val="898989"/>
                </a:solidFill>
              </a:rPr>
              <a:t>201</a:t>
            </a:r>
            <a:r>
              <a:rPr lang="ru-RU" sz="1000" dirty="0" smtClean="0">
                <a:solidFill>
                  <a:srgbClr val="898989"/>
                </a:solidFill>
              </a:rPr>
              <a:t>5</a:t>
            </a:r>
            <a:endParaRPr lang="ru-RU" altLang="ru-RU" sz="1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7572108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96334" y="42579"/>
            <a:ext cx="6053666" cy="71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1588" defTabSz="912813" eaLnBrk="0" hangingPunct="0">
              <a:defRPr sz="1800" b="1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defTabSz="912813" eaLnBrk="0" hangingPunct="0">
              <a:defRPr sz="1900" b="1">
                <a:solidFill>
                  <a:schemeClr val="tx2"/>
                </a:solidFill>
              </a:defRPr>
            </a:lvl2pPr>
            <a:lvl3pPr defTabSz="912813" eaLnBrk="0" hangingPunct="0">
              <a:defRPr sz="1900" b="1">
                <a:solidFill>
                  <a:schemeClr val="tx2"/>
                </a:solidFill>
              </a:defRPr>
            </a:lvl3pPr>
            <a:lvl4pPr defTabSz="912813" eaLnBrk="0" hangingPunct="0">
              <a:defRPr sz="1900" b="1">
                <a:solidFill>
                  <a:schemeClr val="tx2"/>
                </a:solidFill>
              </a:defRPr>
            </a:lvl4pPr>
            <a:lvl5pPr defTabSz="912813" eaLnBrk="0" hangingPunct="0">
              <a:defRPr sz="1900" b="1">
                <a:solidFill>
                  <a:schemeClr val="tx2"/>
                </a:solidFill>
              </a:defRPr>
            </a:lvl5pPr>
            <a:lvl6pPr marL="466481" defTabSz="913526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6pPr>
            <a:lvl7pPr marL="932962" defTabSz="913526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7pPr>
            <a:lvl8pPr marL="1399443" defTabSz="913526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8pPr>
            <a:lvl9pPr marL="1865925" defTabSz="913526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Портфель </a:t>
            </a:r>
            <a:r>
              <a:rPr lang="ru-RU" dirty="0"/>
              <a:t>программ межвузовского обмена </a:t>
            </a:r>
            <a:br>
              <a:rPr lang="ru-RU" dirty="0"/>
            </a:br>
            <a:r>
              <a:rPr lang="ru-RU" dirty="0"/>
              <a:t>по модели двух дипломов </a:t>
            </a:r>
            <a:r>
              <a:rPr lang="ru-RU" dirty="0" smtClean="0"/>
              <a:t>(магистратура СПбГУ, направление «Менеджмент»)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00586"/>
              </p:ext>
            </p:extLst>
          </p:nvPr>
        </p:nvGraphicFramePr>
        <p:xfrm>
          <a:off x="251520" y="1174684"/>
          <a:ext cx="8680044" cy="3444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5268"/>
                <a:gridCol w="5402085"/>
                <a:gridCol w="190269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Партнер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Длительность программы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Высшая коммерческая школа Парижа (</a:t>
                      </a:r>
                      <a:r>
                        <a:rPr lang="en-US" sz="1600" dirty="0" smtClean="0"/>
                        <a:t>HEC Paris)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-</a:t>
                      </a:r>
                      <a:r>
                        <a:rPr lang="ru-RU" sz="1600" baseline="0" dirty="0" smtClean="0"/>
                        <a:t> от 1 до 3 мест в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32962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Лаппеенрантский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технологический университет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LUT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 мест в год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32962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года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Венский университет экономики и бизнеса </a:t>
                      </a:r>
                      <a:r>
                        <a:rPr lang="en-US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(WU)</a:t>
                      </a:r>
                      <a:endParaRPr lang="ru-RU" sz="16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- 1-2 места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32962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года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MIM, MCF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Глобальный альянс в области образования по менеджменту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CEMS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(программа «Международный менеджмент»)</a:t>
                      </a:r>
                    </a:p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 40 мест в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год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6335" y="4784419"/>
            <a:ext cx="8635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Планы по развитию: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Поиск партнеров для расширения перечня программ для студентов программы «Менеджмент»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Поиск партнеров для ввода узкоспециальных программ двойного диплома (ориентация на программы «Корпоративные финансы», «государственный менеджмент»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7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Двухгодичные программы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en-US" sz="2000" dirty="0"/>
              <a:t>HEC, LUT, WU</a:t>
            </a:r>
            <a:r>
              <a:rPr lang="en-US" sz="2000" dirty="0" smtClean="0"/>
              <a:t>)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58451"/>
              </p:ext>
            </p:extLst>
          </p:nvPr>
        </p:nvGraphicFramePr>
        <p:xfrm>
          <a:off x="228399" y="1163784"/>
          <a:ext cx="8721636" cy="538179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63456"/>
                <a:gridCol w="2909454"/>
                <a:gridCol w="4248726"/>
              </a:tblGrid>
              <a:tr h="699244">
                <a:tc>
                  <a:txBody>
                    <a:bodyPr/>
                    <a:lstStyle/>
                    <a:p>
                      <a:endParaRPr lang="ru-RU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Студенты</a:t>
                      </a:r>
                      <a:r>
                        <a:rPr lang="ru-RU" sz="1650" baseline="0" dirty="0" smtClean="0"/>
                        <a:t> со стороны СПбГУ</a:t>
                      </a:r>
                      <a:endParaRPr lang="ru-RU" sz="16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Студенты со стороны вуза-партнера</a:t>
                      </a:r>
                      <a:endParaRPr lang="ru-RU" sz="1650" dirty="0"/>
                    </a:p>
                  </a:txBody>
                  <a:tcPr/>
                </a:tc>
              </a:tr>
              <a:tr h="405117"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Поступление</a:t>
                      </a:r>
                      <a:r>
                        <a:rPr lang="ru-RU" sz="1650" baseline="0" dirty="0" smtClean="0"/>
                        <a:t> на программу</a:t>
                      </a:r>
                      <a:endParaRPr lang="ru-RU" sz="165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Отбор на программу в 1 семестре согласно</a:t>
                      </a:r>
                      <a:r>
                        <a:rPr lang="ru-RU" sz="1650" baseline="0" dirty="0" smtClean="0"/>
                        <a:t> установленным для текущего учебного года и согласованным с вузом-партером требованиям</a:t>
                      </a:r>
                      <a:endParaRPr lang="ru-RU" sz="165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ru-RU" sz="1650" dirty="0" smtClean="0"/>
                        <a:t>Одновременное поступление на программу СПбГУ и программу вуза-партнера (</a:t>
                      </a:r>
                      <a:r>
                        <a:rPr lang="en-US" sz="1650" dirty="0" smtClean="0"/>
                        <a:t>LUT)</a:t>
                      </a:r>
                      <a:endParaRPr lang="ru-RU" sz="1650" dirty="0" smtClean="0"/>
                    </a:p>
                    <a:p>
                      <a:pPr marL="342900" indent="-342900">
                        <a:buAutoNum type="arabicParenBoth"/>
                      </a:pPr>
                      <a:r>
                        <a:rPr lang="ru-RU" sz="1650" dirty="0" smtClean="0"/>
                        <a:t>Поступление</a:t>
                      </a:r>
                      <a:r>
                        <a:rPr lang="ru-RU" sz="1650" baseline="0" dirty="0" smtClean="0"/>
                        <a:t> студента 2 года обучения на 1 год с автоматическим переводом на 2 год в течение осеннего семестра</a:t>
                      </a:r>
                      <a:r>
                        <a:rPr lang="en-US" sz="1650" baseline="0" dirty="0" smtClean="0"/>
                        <a:t> (HEC, WU)</a:t>
                      </a:r>
                      <a:endParaRPr lang="ru-RU" sz="165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17">
                <a:tc rowSpan="2">
                  <a:txBody>
                    <a:bodyPr/>
                    <a:lstStyle/>
                    <a:p>
                      <a:r>
                        <a:rPr lang="ru-RU" sz="1650" dirty="0" smtClean="0"/>
                        <a:t>Обучение</a:t>
                      </a:r>
                      <a:endParaRPr lang="ru-RU" sz="16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1 год – СПбГУ</a:t>
                      </a:r>
                    </a:p>
                    <a:p>
                      <a:r>
                        <a:rPr lang="ru-RU" sz="1650" dirty="0" smtClean="0"/>
                        <a:t>2 год – вуз-партнер</a:t>
                      </a:r>
                      <a:endParaRPr lang="ru-RU" sz="16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1 год – вуз-партнер</a:t>
                      </a:r>
                    </a:p>
                    <a:p>
                      <a:r>
                        <a:rPr lang="ru-RU" sz="1650" dirty="0" smtClean="0"/>
                        <a:t>2 год – СПбГУ </a:t>
                      </a:r>
                      <a:endParaRPr lang="ru-RU" sz="16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63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50" dirty="0" smtClean="0"/>
                        <a:t>(в случае </a:t>
                      </a:r>
                      <a:r>
                        <a:rPr lang="en-US" sz="1650" dirty="0" smtClean="0"/>
                        <a:t>LUT</a:t>
                      </a:r>
                      <a:r>
                        <a:rPr lang="en-US" sz="1650" baseline="0" dirty="0" smtClean="0"/>
                        <a:t> </a:t>
                      </a:r>
                      <a:r>
                        <a:rPr lang="ru-RU" sz="1650" baseline="0" dirty="0" smtClean="0"/>
                        <a:t>возможен выбор – пройти обучение только в 3 семестре или в 3 и 4 семестре)</a:t>
                      </a:r>
                      <a:endParaRPr lang="ru-RU" sz="165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5117">
                <a:tc>
                  <a:txBody>
                    <a:bodyPr/>
                    <a:lstStyle/>
                    <a:p>
                      <a:r>
                        <a:rPr lang="ru-RU" sz="1650" dirty="0" smtClean="0"/>
                        <a:t>ИГА</a:t>
                      </a:r>
                      <a:endParaRPr lang="ru-RU" sz="16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50" dirty="0" smtClean="0"/>
                        <a:t>1 дипломная работа (может сдаваться в 2 вариантах – по требованиям СПбГУ и вуза-партнера, - в случае, если они отличаются), 2 научных руководителя</a:t>
                      </a:r>
                    </a:p>
                    <a:p>
                      <a:r>
                        <a:rPr lang="ru-RU" sz="1650" dirty="0" smtClean="0"/>
                        <a:t>Защита дипломной работы в СПбГУ – обязательна</a:t>
                      </a:r>
                    </a:p>
                    <a:p>
                      <a:r>
                        <a:rPr lang="ru-RU" sz="1650" dirty="0" smtClean="0"/>
                        <a:t>Защита дипломной работы</a:t>
                      </a:r>
                      <a:r>
                        <a:rPr lang="ru-RU" sz="1650" baseline="0" dirty="0" smtClean="0"/>
                        <a:t> в вузе-партнере – согласно требованиям вуза-партнера</a:t>
                      </a:r>
                      <a:endParaRPr lang="ru-RU" sz="165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5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Двухгодичные программы </a:t>
            </a:r>
            <a:r>
              <a:rPr lang="ru-RU" sz="2000" dirty="0" smtClean="0"/>
              <a:t>(</a:t>
            </a:r>
            <a:r>
              <a:rPr lang="en-US" sz="2000" dirty="0"/>
              <a:t>HEC, LUT, WU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ru-RU" sz="2000" dirty="0" smtClean="0"/>
              <a:t>Особенности реализации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6335" y="1256129"/>
            <a:ext cx="863523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Все программы реализуются в СПбГУ в рамках программы магистратуры «Менеджмент </a:t>
            </a:r>
            <a:r>
              <a:rPr lang="en-US" sz="1700" dirty="0" smtClean="0"/>
              <a:t>(Master in Management – MIM)</a:t>
            </a:r>
            <a:r>
              <a:rPr lang="ru-RU" sz="1700" dirty="0" smtClean="0"/>
              <a:t>» (язык программы – английский)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/>
              <a:t>Необходимость синхронизации учебных планов, соблюдения </a:t>
            </a:r>
            <a:r>
              <a:rPr lang="ru-RU" sz="1700" dirty="0" smtClean="0"/>
              <a:t>требований </a:t>
            </a:r>
            <a:r>
              <a:rPr lang="ru-RU" sz="1700" dirty="0"/>
              <a:t>всех программ в одном учебном плане по перечню дисциплин, трудоемкости</a:t>
            </a:r>
            <a:endParaRPr lang="ru-RU" sz="17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Проблемы </a:t>
            </a:r>
            <a:r>
              <a:rPr lang="ru-RU" sz="1700" dirty="0" err="1" smtClean="0"/>
              <a:t>нострификации</a:t>
            </a:r>
            <a:r>
              <a:rPr lang="ru-RU" sz="1700" dirty="0" smtClean="0"/>
              <a:t> дипломов 3-годичных бакалаврских программ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Разница требований по подготовке и защите выпускных квалификационных работ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Количество студентов, зачисляемых с каждой стороны, может быть неравным (в случае дисбаланса количества приезжающих и уезжающих студентов в рамках обычных программ межвузовского обмена)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Студенты СПбГУ, проходящие обучение в вузе-партнере в 3 и 4 семестрах, защищают выпускные квалификационные работы в 5 семестре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39021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329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Программа «Международный менеджмент» Глобального альянса в области образования по менеджменту </a:t>
            </a:r>
            <a:r>
              <a:rPr lang="en-US" sz="1800" dirty="0" smtClean="0"/>
              <a:t>CEMS</a:t>
            </a:r>
            <a:r>
              <a:rPr lang="ru-RU" sz="1800" dirty="0" smtClean="0"/>
              <a:t> </a:t>
            </a:r>
            <a:r>
              <a:rPr lang="en-US" sz="1800" dirty="0" smtClean="0"/>
              <a:t>(CEMS MIM)</a:t>
            </a:r>
            <a:endParaRPr lang="ru-RU" sz="18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39121018"/>
              </p:ext>
            </p:extLst>
          </p:nvPr>
        </p:nvGraphicFramePr>
        <p:xfrm>
          <a:off x="228399" y="1173018"/>
          <a:ext cx="8647746" cy="501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48873" y="6188364"/>
            <a:ext cx="6927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</a:t>
            </a:r>
            <a:r>
              <a:rPr lang="ru-RU" u="sng" dirty="0">
                <a:hlinkClick r:id="rId7"/>
              </a:rPr>
              <a:t>://</a:t>
            </a:r>
            <a:r>
              <a:rPr lang="ru-RU" u="sng" dirty="0" smtClean="0">
                <a:hlinkClick r:id="rId7"/>
              </a:rPr>
              <a:t>www.cems.org/academic-members/our-members/list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http</a:t>
            </a:r>
            <a:r>
              <a:rPr lang="ru-RU" u="sng" dirty="0">
                <a:hlinkClick r:id="rId8"/>
              </a:rPr>
              <a:t>://</a:t>
            </a:r>
            <a:r>
              <a:rPr lang="ru-RU" u="sng" dirty="0" smtClean="0">
                <a:hlinkClick r:id="rId8"/>
              </a:rPr>
              <a:t>www.cems.org/cems-community/corporate-social-partners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22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Программа </a:t>
            </a:r>
            <a:r>
              <a:rPr lang="en-US" sz="2000" dirty="0" smtClean="0"/>
              <a:t>CEMS MIM</a:t>
            </a:r>
            <a:br>
              <a:rPr lang="en-US" sz="2000" dirty="0" smtClean="0"/>
            </a:br>
            <a:r>
              <a:rPr lang="ru-RU" sz="2000" dirty="0" smtClean="0"/>
              <a:t>Особенности поступления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96335" y="1256129"/>
            <a:ext cx="86352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Обучение на программе </a:t>
            </a:r>
            <a:r>
              <a:rPr lang="en-US" sz="1700" dirty="0" smtClean="0"/>
              <a:t>CEMS </a:t>
            </a:r>
            <a:r>
              <a:rPr lang="ru-RU" sz="1700" dirty="0" smtClean="0"/>
              <a:t>– </a:t>
            </a:r>
            <a:r>
              <a:rPr lang="ru-RU" sz="1700" dirty="0" smtClean="0"/>
              <a:t>на </a:t>
            </a:r>
            <a:r>
              <a:rPr lang="ru-RU" sz="1700" dirty="0" smtClean="0"/>
              <a:t>2 году </a:t>
            </a:r>
            <a:r>
              <a:rPr lang="ru-RU" sz="1700" dirty="0" smtClean="0"/>
              <a:t>обучения в магистратуре университета-члена </a:t>
            </a:r>
            <a:r>
              <a:rPr lang="en-US" sz="1700" dirty="0" smtClean="0"/>
              <a:t>CEMS</a:t>
            </a:r>
            <a:r>
              <a:rPr lang="ru-RU" sz="1700" dirty="0" smtClean="0"/>
              <a:t>, параллельно с освоением своего учебного плана</a:t>
            </a:r>
            <a:endParaRPr lang="ru-RU" sz="17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/>
              <a:t>Отбор на </a:t>
            </a:r>
            <a:r>
              <a:rPr lang="en-US" sz="1700" dirty="0"/>
              <a:t>CEMS </a:t>
            </a:r>
            <a:r>
              <a:rPr lang="ru-RU" sz="1700" dirty="0" smtClean="0"/>
              <a:t>: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700" dirty="0" smtClean="0"/>
              <a:t>в 1 семестре обучения на основной программе магистратуры (после зачисления в университет)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700" dirty="0" smtClean="0"/>
              <a:t>при поступлении в магистратуру (реализуется в нескольких европейских университетах-партнерах программы)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700" dirty="0" smtClean="0"/>
              <a:t>Правила отбора – в каждом университете-партнере (процедура отбора устанавливается университетом в соответствии со стандартами </a:t>
            </a:r>
            <a:r>
              <a:rPr lang="en-US" sz="1700" dirty="0" smtClean="0"/>
              <a:t>CEMS)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700" dirty="0" smtClean="0"/>
              <a:t>Обязательное требование к поступающим – знание второго иностранного языка (помимо английского) из перечня языков </a:t>
            </a:r>
            <a:r>
              <a:rPr lang="en-US" sz="1700" dirty="0" smtClean="0"/>
              <a:t>CEMS </a:t>
            </a:r>
            <a:r>
              <a:rPr lang="ru-RU" sz="1700" dirty="0" smtClean="0"/>
              <a:t>на уровне не ниже </a:t>
            </a:r>
            <a:r>
              <a:rPr lang="en-US" sz="1700" dirty="0"/>
              <a:t>A</a:t>
            </a:r>
            <a:r>
              <a:rPr lang="en-US" sz="1700" dirty="0" smtClean="0"/>
              <a:t>2</a:t>
            </a:r>
            <a:endParaRPr lang="en-US" sz="1700" dirty="0" smtClean="0"/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700" dirty="0" smtClean="0"/>
              <a:t>При поступлении на программу – собеседование с комиссией</a:t>
            </a:r>
            <a:r>
              <a:rPr lang="en-US" sz="1700" dirty="0" smtClean="0"/>
              <a:t> </a:t>
            </a:r>
            <a:r>
              <a:rPr lang="ru-RU" sz="1700" dirty="0" smtClean="0"/>
              <a:t>(на английском языке)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39807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Программа </a:t>
            </a:r>
            <a:r>
              <a:rPr lang="en-US" sz="2000" dirty="0" smtClean="0"/>
              <a:t>CEMS MIM</a:t>
            </a:r>
            <a:br>
              <a:rPr lang="en-US" sz="2000" dirty="0" smtClean="0"/>
            </a:br>
            <a:r>
              <a:rPr lang="ru-RU" sz="2000" dirty="0" smtClean="0"/>
              <a:t>Особенности реализации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3975" y="1099117"/>
            <a:ext cx="871835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50" dirty="0" smtClean="0"/>
              <a:t>Два семестра программы студент проводит в разных </a:t>
            </a:r>
            <a:r>
              <a:rPr lang="ru-RU" sz="1650" dirty="0" smtClean="0"/>
              <a:t>университетах (как правило, один семестр в своем университете и один – на включенном обучении). </a:t>
            </a:r>
            <a:endParaRPr lang="ru-RU" sz="165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5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50" dirty="0" smtClean="0"/>
              <a:t>Обязательные элементы учебного плана, реализуемые во всех университетах-членах </a:t>
            </a:r>
            <a:r>
              <a:rPr lang="en-US" sz="1650" dirty="0" smtClean="0"/>
              <a:t>CEMS</a:t>
            </a:r>
            <a:r>
              <a:rPr lang="ru-RU" sz="1650" dirty="0" smtClean="0"/>
              <a:t>: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Вводный тематический блок семинар (минимум 1) (3 </a:t>
            </a:r>
            <a:r>
              <a:rPr lang="en-US" sz="1650" dirty="0" smtClean="0"/>
              <a:t>ECTS</a:t>
            </a:r>
            <a:r>
              <a:rPr lang="ru-RU" sz="1650" dirty="0" smtClean="0"/>
              <a:t>)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Обязательные курсы: курс </a:t>
            </a:r>
            <a:r>
              <a:rPr lang="ru-RU" sz="1650" dirty="0" smtClean="0"/>
              <a:t>по стратегии </a:t>
            </a:r>
            <a:r>
              <a:rPr lang="ru-RU" sz="1650" dirty="0" smtClean="0"/>
              <a:t>(осенний семестр) и курс по </a:t>
            </a:r>
            <a:r>
              <a:rPr lang="ru-RU" sz="1650" dirty="0" smtClean="0"/>
              <a:t>глобальным </a:t>
            </a:r>
            <a:r>
              <a:rPr lang="ru-RU" sz="1650" dirty="0"/>
              <a:t>практикам менеджмента</a:t>
            </a:r>
            <a:r>
              <a:rPr lang="en-US" sz="1650" dirty="0"/>
              <a:t> </a:t>
            </a:r>
            <a:r>
              <a:rPr lang="ru-RU" sz="1650" dirty="0" smtClean="0"/>
              <a:t>(весенний семестр) </a:t>
            </a:r>
            <a:r>
              <a:rPr lang="ru-RU" sz="1650" dirty="0" smtClean="0"/>
              <a:t>(5-8 </a:t>
            </a:r>
            <a:r>
              <a:rPr lang="en-US" sz="1650" dirty="0" smtClean="0"/>
              <a:t>ECTS</a:t>
            </a:r>
            <a:r>
              <a:rPr lang="ru-RU" sz="1650" dirty="0"/>
              <a:t> </a:t>
            </a:r>
            <a:r>
              <a:rPr lang="ru-RU" sz="1650" dirty="0" smtClean="0"/>
              <a:t>каждый</a:t>
            </a:r>
            <a:r>
              <a:rPr lang="en-US" sz="1650" dirty="0" smtClean="0"/>
              <a:t>) </a:t>
            </a:r>
            <a:endParaRPr lang="ru-RU" sz="1650" dirty="0" smtClean="0"/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Тренинги </a:t>
            </a:r>
            <a:r>
              <a:rPr lang="ru-RU" sz="1650" dirty="0"/>
              <a:t>профессиональных навыков менеджера </a:t>
            </a:r>
            <a:r>
              <a:rPr lang="en-US" sz="1650" dirty="0" smtClean="0"/>
              <a:t>(</a:t>
            </a:r>
            <a:r>
              <a:rPr lang="ru-RU" sz="1650" dirty="0" smtClean="0"/>
              <a:t>минимум на 2</a:t>
            </a:r>
            <a:r>
              <a:rPr lang="en-US" sz="1650" dirty="0" smtClean="0"/>
              <a:t> </a:t>
            </a:r>
            <a:r>
              <a:rPr lang="en-US" sz="1650" dirty="0"/>
              <a:t>ECTS)</a:t>
            </a:r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Семинар </a:t>
            </a:r>
            <a:r>
              <a:rPr lang="ru-RU" sz="1650" dirty="0" smtClean="0"/>
              <a:t>по глобальному ответственному лидерству (1 </a:t>
            </a:r>
            <a:r>
              <a:rPr lang="en-US" sz="1650" dirty="0" smtClean="0"/>
              <a:t>ECTS)</a:t>
            </a:r>
            <a:endParaRPr lang="ru-RU" sz="1650" dirty="0" smtClean="0"/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Бизнес-проект </a:t>
            </a:r>
            <a:r>
              <a:rPr lang="ru-RU" sz="1650" dirty="0" smtClean="0"/>
              <a:t>(15 </a:t>
            </a:r>
            <a:r>
              <a:rPr lang="en-US" sz="1650" dirty="0" smtClean="0"/>
              <a:t>ECTS) </a:t>
            </a:r>
            <a:endParaRPr lang="ru-RU" sz="1650" dirty="0" smtClean="0"/>
          </a:p>
          <a:p>
            <a:pPr marL="808038" lvl="1" indent="-342900">
              <a:buFont typeface="Wingdings" panose="05000000000000000000" pitchFamily="2" charset="2"/>
              <a:buChar char="§"/>
            </a:pPr>
            <a:r>
              <a:rPr lang="ru-RU" sz="1650" dirty="0" smtClean="0"/>
              <a:t>Обязательная </a:t>
            </a:r>
            <a:r>
              <a:rPr lang="ru-RU" sz="1650" dirty="0" smtClean="0"/>
              <a:t>международная организационно-управленческая практика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5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50" dirty="0"/>
              <a:t>Обязательное условие </a:t>
            </a:r>
            <a:r>
              <a:rPr lang="ru-RU" sz="1650" dirty="0" smtClean="0"/>
              <a:t>выпуска с программы </a:t>
            </a:r>
            <a:r>
              <a:rPr lang="en-US" sz="1650" dirty="0" smtClean="0"/>
              <a:t>CEMS –</a:t>
            </a:r>
            <a:r>
              <a:rPr lang="ru-RU" sz="1650" dirty="0" smtClean="0"/>
              <a:t> получение диплома университета, выпускная квалификационная работа требованиями </a:t>
            </a:r>
            <a:r>
              <a:rPr lang="en-US" sz="1650" dirty="0" smtClean="0"/>
              <a:t>CEMS </a:t>
            </a:r>
            <a:r>
              <a:rPr lang="ru-RU" sz="1650" dirty="0" smtClean="0"/>
              <a:t>не предусмотрена</a:t>
            </a:r>
            <a:endParaRPr lang="ru-RU" sz="165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5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50" dirty="0" smtClean="0"/>
              <a:t>Дополнительные возможности для студентов программы </a:t>
            </a:r>
            <a:r>
              <a:rPr lang="en-US" sz="1650" dirty="0" smtClean="0"/>
              <a:t>CEMS: </a:t>
            </a:r>
            <a:r>
              <a:rPr lang="ru-RU" sz="1650" dirty="0" smtClean="0"/>
              <a:t>организация </a:t>
            </a:r>
            <a:r>
              <a:rPr lang="ru-RU" sz="1650" dirty="0" smtClean="0"/>
              <a:t>международных карьерных мероприятий для студентов, международных студенческих мероприятий (</a:t>
            </a:r>
            <a:r>
              <a:rPr lang="en-US" sz="1650" dirty="0" smtClean="0"/>
              <a:t>CEMS Club)</a:t>
            </a:r>
            <a:r>
              <a:rPr lang="ru-RU" sz="1650" dirty="0" smtClean="0"/>
              <a:t>, </a:t>
            </a:r>
            <a:r>
              <a:rPr lang="ru-RU" sz="1650" dirty="0" smtClean="0"/>
              <a:t>Ассоциация выпускников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65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650" dirty="0" smtClean="0"/>
              <a:t>Единая международная </a:t>
            </a:r>
            <a:r>
              <a:rPr lang="ru-RU" sz="1650" dirty="0" smtClean="0"/>
              <a:t>церемония выпуска </a:t>
            </a:r>
            <a:r>
              <a:rPr lang="en-US" sz="1650" dirty="0" smtClean="0"/>
              <a:t>(CEMS Annual Event)</a:t>
            </a:r>
            <a:endParaRPr lang="ru-RU" sz="1650" dirty="0" smtClean="0"/>
          </a:p>
        </p:txBody>
      </p:sp>
    </p:spTree>
    <p:extLst>
      <p:ext uri="{BB962C8B-B14F-4D97-AF65-F5344CB8AC3E}">
        <p14:creationId xmlns:p14="http://schemas.microsoft.com/office/powerpoint/2010/main" val="394935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339976"/>
            <a:ext cx="7772400" cy="1705551"/>
          </a:xfrm>
        </p:spPr>
        <p:txBody>
          <a:bodyPr anchor="ctr"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Благодарю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chemeClr val="accent1"/>
                </a:solidFill>
              </a:rPr>
              <a:t>за внимание!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7606" y="4885060"/>
            <a:ext cx="6400800" cy="1752600"/>
          </a:xfrm>
        </p:spPr>
        <p:txBody>
          <a:bodyPr/>
          <a:lstStyle/>
          <a:p>
            <a:r>
              <a:rPr lang="ru-RU" dirty="0"/>
              <a:t>О.Н. Алканова</a:t>
            </a:r>
          </a:p>
          <a:p>
            <a:r>
              <a:rPr lang="ru-RU" dirty="0"/>
              <a:t>Руководитель программы магистратуры «Менеджмент»</a:t>
            </a:r>
          </a:p>
          <a:p>
            <a:r>
              <a:rPr lang="ru-RU" dirty="0"/>
              <a:t>Высшая школа менеджмента</a:t>
            </a:r>
          </a:p>
          <a:p>
            <a:r>
              <a:rPr lang="ru-RU" dirty="0"/>
              <a:t>Санкт-Петербургский государственный университет</a:t>
            </a:r>
          </a:p>
          <a:p>
            <a:endParaRPr lang="ru-RU" dirty="0" smtClean="0"/>
          </a:p>
          <a:p>
            <a:r>
              <a:rPr lang="en-US" dirty="0" smtClean="0">
                <a:hlinkClick r:id="rId2"/>
              </a:rPr>
              <a:t>alkanova@gsom.pu.ru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o.alkanova@spbu.ru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7" name="Picture 5" descr="Logo_WSM+equis+amba_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28600"/>
            <a:ext cx="57912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pim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55625"/>
            <a:ext cx="896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CEMS_blue_with_base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7775" y="1208088"/>
            <a:ext cx="8413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12005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NP_IDX" val="8"/>
  <p:tag name="THINKCELLUNDODONOTDELETE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ustom 9">
      <a:dk1>
        <a:srgbClr val="303030"/>
      </a:dk1>
      <a:lt1>
        <a:sysClr val="window" lastClr="FFFFFF"/>
      </a:lt1>
      <a:dk2>
        <a:srgbClr val="FFFFFF"/>
      </a:dk2>
      <a:lt2>
        <a:srgbClr val="DEDEE0"/>
      </a:lt2>
      <a:accent1>
        <a:srgbClr val="900000"/>
      </a:accent1>
      <a:accent2>
        <a:srgbClr val="726056"/>
      </a:accent2>
      <a:accent3>
        <a:srgbClr val="726056"/>
      </a:accent3>
      <a:accent4>
        <a:srgbClr val="FFFFFF"/>
      </a:accent4>
      <a:accent5>
        <a:srgbClr val="424E5B"/>
      </a:accent5>
      <a:accent6>
        <a:srgbClr val="730E00"/>
      </a:accent6>
      <a:hlink>
        <a:srgbClr val="900000"/>
      </a:hlink>
      <a:folHlink>
        <a:srgbClr val="90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Custom 9">
      <a:dk1>
        <a:srgbClr val="303030"/>
      </a:dk1>
      <a:lt1>
        <a:sysClr val="window" lastClr="FFFFFF"/>
      </a:lt1>
      <a:dk2>
        <a:srgbClr val="FFFFFF"/>
      </a:dk2>
      <a:lt2>
        <a:srgbClr val="DEDEE0"/>
      </a:lt2>
      <a:accent1>
        <a:srgbClr val="900000"/>
      </a:accent1>
      <a:accent2>
        <a:srgbClr val="726056"/>
      </a:accent2>
      <a:accent3>
        <a:srgbClr val="726056"/>
      </a:accent3>
      <a:accent4>
        <a:srgbClr val="FFFFFF"/>
      </a:accent4>
      <a:accent5>
        <a:srgbClr val="424E5B"/>
      </a:accent5>
      <a:accent6>
        <a:srgbClr val="730E00"/>
      </a:accent6>
      <a:hlink>
        <a:srgbClr val="900000"/>
      </a:hlink>
      <a:folHlink>
        <a:srgbClr val="90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9340</TotalTime>
  <Words>785</Words>
  <Application>Microsoft Office PowerPoint</Application>
  <PresentationFormat>Экран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blank</vt:lpstr>
      <vt:lpstr>1_blank</vt:lpstr>
      <vt:lpstr>think-cell Slide</vt:lpstr>
      <vt:lpstr>  Сетевое взаимодействие вузов на уровне магистратуры:  реализация программ межвузовского обмена  по модели двух дипломов (опыт СПбГУ)</vt:lpstr>
      <vt:lpstr>Презентация PowerPoint</vt:lpstr>
      <vt:lpstr>Двухгодичные программы  (HEC, LUT, WU)</vt:lpstr>
      <vt:lpstr>Двухгодичные программы (HEC, LUT, WU) Особенности реализации</vt:lpstr>
      <vt:lpstr>Программа «Международный менеджмент» Глобального альянса в области образования по менеджменту CEMS (CEMS MIM)</vt:lpstr>
      <vt:lpstr>Программа CEMS MIM Особенности поступления </vt:lpstr>
      <vt:lpstr>Программа CEMS MIM Особенности реализации</vt:lpstr>
      <vt:lpstr>Благодарю за внимание!</vt:lpstr>
    </vt:vector>
  </TitlesOfParts>
  <Company>Corporate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Ekaterina Suvorova</dc:creator>
  <cp:lastModifiedBy>user</cp:lastModifiedBy>
  <cp:revision>800</cp:revision>
  <cp:lastPrinted>2013-12-10T10:56:56Z</cp:lastPrinted>
  <dcterms:created xsi:type="dcterms:W3CDTF">2012-05-31T18:16:00Z</dcterms:created>
  <dcterms:modified xsi:type="dcterms:W3CDTF">2015-12-22T09:16:21Z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DocID">
    <vt:lpwstr/>
  </property>
  <property fmtid="{D5CDD505-2E9C-101B-9397-08002B2CF9AE}" pid="6" name="DocIDinTitle">
    <vt:bool>false</vt:bool>
  </property>
  <property fmtid="{D5CDD505-2E9C-101B-9397-08002B2CF9AE}" pid="7" name="DocIDinSlide">
    <vt:bool>true</vt:bool>
  </property>
  <property fmtid="{D5CDD505-2E9C-101B-9397-08002B2CF9AE}" pid="8" name="DocIDPosition">
    <vt:i4>1</vt:i4>
  </property>
  <property fmtid="{D5CDD505-2E9C-101B-9397-08002B2CF9AE}" pid="9" name="Final">
    <vt:bool>true</vt:bool>
  </property>
  <property fmtid="{D5CDD505-2E9C-101B-9397-08002B2CF9AE}" pid="10" name="Title">
    <vt:lpwstr>Title</vt:lpwstr>
  </property>
  <property fmtid="{D5CDD505-2E9C-101B-9397-08002B2CF9AE}" pid="11" name="Event">
    <vt:lpwstr/>
  </property>
  <property fmtid="{D5CDD505-2E9C-101B-9397-08002B2CF9AE}" pid="12" name="Delivery Date">
    <vt:lpwstr/>
  </property>
  <property fmtid="{D5CDD505-2E9C-101B-9397-08002B2CF9AE}" pid="13" name="Office2003EditCount">
    <vt:lpwstr>1</vt:lpwstr>
  </property>
  <property fmtid="{D5CDD505-2E9C-101B-9397-08002B2CF9AE}" pid="14" name="Office2010EditCount">
    <vt:lpwstr>1</vt:lpwstr>
  </property>
  <property fmtid="{D5CDD505-2E9C-101B-9397-08002B2CF9AE}" pid="15" name="LastEditedOfficeVersion">
    <vt:lpwstr>Office2010</vt:lpwstr>
  </property>
  <property fmtid="{D5CDD505-2E9C-101B-9397-08002B2CF9AE}" pid="16" name="Office2010WasSaved">
    <vt:lpwstr>1</vt:lpwstr>
  </property>
</Properties>
</file>